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56" r:id="rId2"/>
    <p:sldId id="278" r:id="rId3"/>
    <p:sldId id="280" r:id="rId4"/>
    <p:sldId id="281" r:id="rId5"/>
    <p:sldId id="283" r:id="rId6"/>
    <p:sldId id="284" r:id="rId7"/>
    <p:sldId id="282" r:id="rId8"/>
    <p:sldId id="288" r:id="rId9"/>
    <p:sldId id="285" r:id="rId10"/>
    <p:sldId id="287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BDFEA6E-E6DE-4590-B593-698B33E721DF}">
          <p14:sldIdLst>
            <p14:sldId id="256"/>
            <p14:sldId id="278"/>
            <p14:sldId id="280"/>
            <p14:sldId id="281"/>
            <p14:sldId id="283"/>
            <p14:sldId id="284"/>
            <p14:sldId id="282"/>
            <p14:sldId id="288"/>
            <p14:sldId id="285"/>
            <p14:sldId id="28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0520"/>
    <a:srgbClr val="0C234B"/>
    <a:srgbClr val="9453A1"/>
    <a:srgbClr val="D74A0D"/>
    <a:srgbClr val="0071BC"/>
    <a:srgbClr val="00B050"/>
    <a:srgbClr val="762287"/>
    <a:srgbClr val="0A75BE"/>
    <a:srgbClr val="2CF43F"/>
    <a:srgbClr val="C0C1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181" autoAdjust="0"/>
    <p:restoredTop sz="84709" autoAdjust="0"/>
  </p:normalViewPr>
  <p:slideViewPr>
    <p:cSldViewPr snapToGrid="0" showGuides="1">
      <p:cViewPr varScale="1">
        <p:scale>
          <a:sx n="79" d="100"/>
          <a:sy n="79" d="100"/>
        </p:scale>
        <p:origin x="1022" y="8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5" d="100"/>
          <a:sy n="85" d="100"/>
        </p:scale>
        <p:origin x="3804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40CA8F-1998-481D-87EC-87C898E06BE5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79E9EC-1288-4998-B2B5-33B31EF7F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3878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597A52-BD2F-4B9B-9E50-5C036345E785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210A9A-5EB2-42F6-88DB-073E04DBF7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121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210A9A-5EB2-42F6-88DB-073E04DBF7F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7648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210A9A-5EB2-42F6-88DB-073E04DBF7F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2121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210A9A-5EB2-42F6-88DB-073E04DBF7F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040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210A9A-5EB2-42F6-88DB-073E04DBF7F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6206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Max shape factor at transition</a:t>
            </a:r>
          </a:p>
          <a:p>
            <a:r>
              <a:rPr lang="en-US" dirty="0"/>
              <a:t>Shape factor: displacement/momentum thickness</a:t>
            </a:r>
          </a:p>
          <a:p>
            <a:r>
              <a:rPr lang="en-US" dirty="0"/>
              <a:t>Shape factor lower in turbulent </a:t>
            </a:r>
          </a:p>
          <a:p>
            <a:r>
              <a:rPr lang="en-US" dirty="0"/>
              <a:t>Shape factor indicator where transition likely happens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210A9A-5EB2-42F6-88DB-073E04DBF7F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0323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210A9A-5EB2-42F6-88DB-073E04DBF7F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9252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already a comparison, maybe show another few </a:t>
            </a:r>
            <a:r>
              <a:rPr lang="en-US" dirty="0" err="1"/>
              <a:t>aoa</a:t>
            </a:r>
            <a:r>
              <a:rPr lang="en-US" dirty="0"/>
              <a:t> here. Alek can help with the plots, good pointers towards the locations of </a:t>
            </a:r>
            <a:r>
              <a:rPr lang="en-US" dirty="0" err="1"/>
              <a:t>sep.</a:t>
            </a:r>
            <a:r>
              <a:rPr lang="en-US" dirty="0"/>
              <a:t> </a:t>
            </a:r>
          </a:p>
          <a:p>
            <a:r>
              <a:rPr lang="en-US" dirty="0"/>
              <a:t>Reattachment is somewhere along the slope between transition and reattachment</a:t>
            </a:r>
          </a:p>
          <a:p>
            <a:r>
              <a:rPr lang="en-US" dirty="0"/>
              <a:t>Exclude the transition pointer, we don’t know where that happens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210A9A-5EB2-42F6-88DB-073E04DBF7F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3338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210A9A-5EB2-42F6-88DB-073E04DBF7F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4440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210A9A-5EB2-42F6-88DB-073E04DBF7F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1555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gradFill>
          <a:gsLst>
            <a:gs pos="76000">
              <a:schemeClr val="bg1"/>
            </a:gs>
            <a:gs pos="100000">
              <a:schemeClr val="accent1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roup 75"/>
          <p:cNvGrpSpPr/>
          <p:nvPr/>
        </p:nvGrpSpPr>
        <p:grpSpPr>
          <a:xfrm>
            <a:off x="2540" y="0"/>
            <a:ext cx="12189460" cy="6858000"/>
            <a:chOff x="2540" y="0"/>
            <a:chExt cx="12189460" cy="6858000"/>
          </a:xfrm>
        </p:grpSpPr>
        <p:pic>
          <p:nvPicPr>
            <p:cNvPr id="60" name="Picture 59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843"/>
            <a:stretch/>
          </p:blipFill>
          <p:spPr>
            <a:xfrm>
              <a:off x="2540" y="0"/>
              <a:ext cx="12189460" cy="6045200"/>
            </a:xfrm>
            <a:prstGeom prst="rect">
              <a:avLst/>
            </a:prstGeom>
          </p:spPr>
        </p:pic>
        <p:sp>
          <p:nvSpPr>
            <p:cNvPr id="75" name="Rectangle 74"/>
            <p:cNvSpPr/>
            <p:nvPr userDrawn="1"/>
          </p:nvSpPr>
          <p:spPr>
            <a:xfrm>
              <a:off x="2540" y="5664200"/>
              <a:ext cx="12188952" cy="11938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4997993" y="5746448"/>
            <a:ext cx="2256972" cy="1128486"/>
            <a:chOff x="3446812" y="5746448"/>
            <a:chExt cx="2256972" cy="1128486"/>
          </a:xfrm>
        </p:grpSpPr>
        <p:pic>
          <p:nvPicPr>
            <p:cNvPr id="65" name="Picture 64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6812" y="5746448"/>
              <a:ext cx="2256972" cy="1128486"/>
            </a:xfrm>
            <a:prstGeom prst="rect">
              <a:avLst/>
            </a:prstGeom>
          </p:spPr>
        </p:pic>
        <p:pic>
          <p:nvPicPr>
            <p:cNvPr id="66" name="Picture 65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777" t="67069" r="36573" b="16434"/>
            <a:stretch/>
          </p:blipFill>
          <p:spPr>
            <a:xfrm>
              <a:off x="4216227" y="6572247"/>
              <a:ext cx="730596" cy="234950"/>
            </a:xfrm>
            <a:prstGeom prst="rect">
              <a:avLst/>
            </a:prstGeom>
          </p:spPr>
        </p:pic>
        <p:pic>
          <p:nvPicPr>
            <p:cNvPr id="67" name="Picture 66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573" t="33630" r="40704" b="32408"/>
            <a:stretch/>
          </p:blipFill>
          <p:spPr>
            <a:xfrm>
              <a:off x="4302125" y="6047313"/>
              <a:ext cx="549276" cy="526278"/>
            </a:xfrm>
            <a:prstGeom prst="rect">
              <a:avLst/>
            </a:prstGeom>
          </p:spPr>
        </p:pic>
        <p:pic>
          <p:nvPicPr>
            <p:cNvPr id="68" name="Picture 67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739" t="60942" r="38920" b="32408"/>
            <a:stretch/>
          </p:blipFill>
          <p:spPr>
            <a:xfrm>
              <a:off x="4846638" y="6494998"/>
              <a:ext cx="66676" cy="94703"/>
            </a:xfrm>
            <a:prstGeom prst="rect">
              <a:avLst/>
            </a:prstGeom>
          </p:spPr>
        </p:pic>
      </p:grp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5"/>
            <a:ext cx="12192000" cy="555625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Header</a:t>
            </a:r>
          </a:p>
        </p:txBody>
      </p:sp>
      <p:sp>
        <p:nvSpPr>
          <p:cNvPr id="28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1812179"/>
            <a:ext cx="12192000" cy="1280161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sz="250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Title</a:t>
            </a:r>
          </a:p>
        </p:txBody>
      </p:sp>
      <p:sp>
        <p:nvSpPr>
          <p:cNvPr id="34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1" y="3133903"/>
            <a:ext cx="12192000" cy="357447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Subtitle</a:t>
            </a:r>
          </a:p>
        </p:txBody>
      </p:sp>
      <p:sp>
        <p:nvSpPr>
          <p:cNvPr id="35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3447013" y="4355874"/>
            <a:ext cx="5297976" cy="1338349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Authors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110837" y="5702536"/>
            <a:ext cx="3901440" cy="1155469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B0520"/>
              </a:buClr>
              <a:buSzTx/>
              <a:buFont typeface="Arial"/>
              <a:buNone/>
              <a:tabLst/>
              <a:defRPr sz="1200">
                <a:solidFill>
                  <a:schemeClr val="bg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B0520"/>
              </a:buClr>
              <a:buSzTx/>
              <a:buFont typeface="Arial"/>
              <a:buNone/>
              <a:tabLst/>
              <a:defRPr/>
            </a:pPr>
            <a:r>
              <a:rPr lang="en-GB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Acknowledgements</a:t>
            </a:r>
          </a:p>
          <a:p>
            <a:pPr lvl="0"/>
            <a:endParaRPr lang="en-US" dirty="0"/>
          </a:p>
        </p:txBody>
      </p:sp>
      <p:sp>
        <p:nvSpPr>
          <p:cNvPr id="39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8179725" y="5702536"/>
            <a:ext cx="3901440" cy="1155469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B0520"/>
              </a:buClr>
              <a:buSzTx/>
              <a:buFont typeface="Arial"/>
              <a:buNone/>
              <a:tabLst/>
              <a:defRPr sz="1200">
                <a:solidFill>
                  <a:schemeClr val="bg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B0520"/>
              </a:buClr>
              <a:buSzTx/>
              <a:buFont typeface="Arial"/>
              <a:buNone/>
              <a:tabLst/>
              <a:defRPr/>
            </a:pPr>
            <a:r>
              <a:rPr lang="en-US" dirty="0"/>
              <a:t>Affiliations</a:t>
            </a:r>
            <a:endParaRPr lang="en-GB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en-US" dirty="0"/>
          </a:p>
        </p:txBody>
      </p:sp>
      <p:grpSp>
        <p:nvGrpSpPr>
          <p:cNvPr id="70" name="Group 69"/>
          <p:cNvGrpSpPr/>
          <p:nvPr/>
        </p:nvGrpSpPr>
        <p:grpSpPr>
          <a:xfrm>
            <a:off x="5792382" y="1576394"/>
            <a:ext cx="604503" cy="82296"/>
            <a:chOff x="4268723" y="1918335"/>
            <a:chExt cx="604503" cy="82296"/>
          </a:xfrm>
          <a:effectLst/>
        </p:grpSpPr>
        <p:sp>
          <p:nvSpPr>
            <p:cNvPr id="71" name="Isosceles Triangle 70"/>
            <p:cNvSpPr/>
            <p:nvPr userDrawn="1"/>
          </p:nvSpPr>
          <p:spPr>
            <a:xfrm>
              <a:off x="4500563" y="1918335"/>
              <a:ext cx="145256" cy="82296"/>
            </a:xfrm>
            <a:prstGeom prst="triangle">
              <a:avLst/>
            </a:prstGeom>
            <a:solidFill>
              <a:srgbClr val="AB052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72" name="Isosceles Triangle 71"/>
            <p:cNvSpPr/>
            <p:nvPr userDrawn="1"/>
          </p:nvSpPr>
          <p:spPr>
            <a:xfrm>
              <a:off x="4268723" y="1918335"/>
              <a:ext cx="145256" cy="82296"/>
            </a:xfrm>
            <a:prstGeom prst="triangle">
              <a:avLst/>
            </a:prstGeom>
            <a:solidFill>
              <a:srgbClr val="AB052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73" name="Isosceles Triangle 72"/>
            <p:cNvSpPr/>
            <p:nvPr userDrawn="1"/>
          </p:nvSpPr>
          <p:spPr>
            <a:xfrm>
              <a:off x="4727970" y="1918335"/>
              <a:ext cx="145256" cy="82296"/>
            </a:xfrm>
            <a:prstGeom prst="triangle">
              <a:avLst/>
            </a:prstGeom>
            <a:solidFill>
              <a:srgbClr val="AB052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35" b="19214"/>
          <a:stretch/>
        </p:blipFill>
        <p:spPr>
          <a:xfrm>
            <a:off x="10212261" y="12880"/>
            <a:ext cx="1979740" cy="786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004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e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7AAD3-382C-4F2A-B12A-624E141016F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913721" y="5"/>
            <a:ext cx="10363200" cy="1103313"/>
          </a:xfrm>
        </p:spPr>
        <p:txBody>
          <a:bodyPr/>
          <a:lstStyle>
            <a:lvl1pPr>
              <a:defRPr sz="2000" baseline="0">
                <a:solidFill>
                  <a:srgbClr val="0C234B"/>
                </a:solidFill>
              </a:defRPr>
            </a:lvl1pPr>
          </a:lstStyle>
          <a:p>
            <a:r>
              <a:rPr lang="en-US" dirty="0"/>
              <a:t>SAMPLE HEADER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1020590" y="2240801"/>
            <a:ext cx="4799019" cy="29717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l">
              <a:defRPr>
                <a:solidFill>
                  <a:schemeClr val="tx1"/>
                </a:solidFill>
              </a:defRPr>
            </a:lvl1pPr>
            <a:lvl2pPr algn="l">
              <a:defRPr>
                <a:solidFill>
                  <a:schemeClr val="tx1"/>
                </a:solidFill>
              </a:defRPr>
            </a:lvl2pPr>
            <a:lvl3pPr algn="l">
              <a:defRPr>
                <a:solidFill>
                  <a:schemeClr val="tx1"/>
                </a:solidFill>
              </a:defRPr>
            </a:lvl3pPr>
            <a:lvl4pPr algn="l">
              <a:defRPr>
                <a:solidFill>
                  <a:schemeClr val="tx1"/>
                </a:solidFill>
              </a:defRPr>
            </a:lvl4pPr>
            <a:lvl5pPr algn="l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3"/>
          </p:nvPr>
        </p:nvSpPr>
        <p:spPr>
          <a:xfrm>
            <a:off x="6297697" y="2240801"/>
            <a:ext cx="4799019" cy="29717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l">
              <a:defRPr>
                <a:solidFill>
                  <a:schemeClr val="tx1"/>
                </a:solidFill>
              </a:defRPr>
            </a:lvl1pPr>
            <a:lvl2pPr algn="l">
              <a:defRPr>
                <a:solidFill>
                  <a:schemeClr val="tx1"/>
                </a:solidFill>
              </a:defRPr>
            </a:lvl2pPr>
            <a:lvl3pPr algn="l">
              <a:defRPr>
                <a:solidFill>
                  <a:schemeClr val="tx1"/>
                </a:solidFill>
              </a:defRPr>
            </a:lvl3pPr>
            <a:lvl4pPr algn="l">
              <a:defRPr>
                <a:solidFill>
                  <a:schemeClr val="tx1"/>
                </a:solidFill>
              </a:defRPr>
            </a:lvl4pPr>
            <a:lvl5pPr algn="l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5792382" y="242894"/>
            <a:ext cx="604503" cy="82296"/>
            <a:chOff x="4268723" y="1918335"/>
            <a:chExt cx="604503" cy="82296"/>
          </a:xfrm>
          <a:effectLst/>
        </p:grpSpPr>
        <p:sp>
          <p:nvSpPr>
            <p:cNvPr id="19" name="Isosceles Triangle 18"/>
            <p:cNvSpPr/>
            <p:nvPr userDrawn="1"/>
          </p:nvSpPr>
          <p:spPr>
            <a:xfrm>
              <a:off x="4500563" y="1918335"/>
              <a:ext cx="145256" cy="82296"/>
            </a:xfrm>
            <a:prstGeom prst="triangle">
              <a:avLst/>
            </a:prstGeom>
            <a:solidFill>
              <a:srgbClr val="AB052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0" name="Isosceles Triangle 19"/>
            <p:cNvSpPr/>
            <p:nvPr userDrawn="1"/>
          </p:nvSpPr>
          <p:spPr>
            <a:xfrm>
              <a:off x="4268723" y="1918335"/>
              <a:ext cx="145256" cy="82296"/>
            </a:xfrm>
            <a:prstGeom prst="triangle">
              <a:avLst/>
            </a:prstGeom>
            <a:solidFill>
              <a:srgbClr val="AB052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1" name="Isosceles Triangle 20"/>
            <p:cNvSpPr/>
            <p:nvPr userDrawn="1"/>
          </p:nvSpPr>
          <p:spPr>
            <a:xfrm>
              <a:off x="4727970" y="1918335"/>
              <a:ext cx="145256" cy="82296"/>
            </a:xfrm>
            <a:prstGeom prst="triangle">
              <a:avLst/>
            </a:prstGeom>
            <a:solidFill>
              <a:srgbClr val="AB052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35" b="19214"/>
          <a:stretch/>
        </p:blipFill>
        <p:spPr>
          <a:xfrm>
            <a:off x="10642652" y="5"/>
            <a:ext cx="1549348" cy="615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653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agrap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7AAD3-382C-4F2A-B12A-624E141016FA}" type="slidenum">
              <a:rPr lang="en-US" smtClean="0"/>
              <a:t>‹#›</a:t>
            </a:fld>
            <a:endParaRPr lang="en-US"/>
          </a:p>
        </p:txBody>
      </p:sp>
      <p:grpSp>
        <p:nvGrpSpPr>
          <p:cNvPr id="28" name="Group 27"/>
          <p:cNvGrpSpPr/>
          <p:nvPr/>
        </p:nvGrpSpPr>
        <p:grpSpPr>
          <a:xfrm>
            <a:off x="5792382" y="242894"/>
            <a:ext cx="604503" cy="82296"/>
            <a:chOff x="4268723" y="1918335"/>
            <a:chExt cx="604503" cy="82296"/>
          </a:xfrm>
          <a:effectLst/>
        </p:grpSpPr>
        <p:sp>
          <p:nvSpPr>
            <p:cNvPr id="29" name="Isosceles Triangle 28"/>
            <p:cNvSpPr/>
            <p:nvPr userDrawn="1"/>
          </p:nvSpPr>
          <p:spPr>
            <a:xfrm>
              <a:off x="4500563" y="1918335"/>
              <a:ext cx="145256" cy="82296"/>
            </a:xfrm>
            <a:prstGeom prst="triangle">
              <a:avLst/>
            </a:prstGeom>
            <a:solidFill>
              <a:srgbClr val="AB052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0" name="Isosceles Triangle 29"/>
            <p:cNvSpPr/>
            <p:nvPr userDrawn="1"/>
          </p:nvSpPr>
          <p:spPr>
            <a:xfrm>
              <a:off x="4268723" y="1918335"/>
              <a:ext cx="145256" cy="82296"/>
            </a:xfrm>
            <a:prstGeom prst="triangle">
              <a:avLst/>
            </a:prstGeom>
            <a:solidFill>
              <a:srgbClr val="AB052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1" name="Isosceles Triangle 30"/>
            <p:cNvSpPr/>
            <p:nvPr userDrawn="1"/>
          </p:nvSpPr>
          <p:spPr>
            <a:xfrm>
              <a:off x="4727970" y="1918335"/>
              <a:ext cx="145256" cy="82296"/>
            </a:xfrm>
            <a:prstGeom prst="triangle">
              <a:avLst/>
            </a:prstGeom>
            <a:solidFill>
              <a:srgbClr val="AB052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10" name="Text Placeholder 2"/>
          <p:cNvSpPr>
            <a:spLocks noGrp="1"/>
          </p:cNvSpPr>
          <p:nvPr>
            <p:ph idx="1"/>
          </p:nvPr>
        </p:nvSpPr>
        <p:spPr>
          <a:xfrm>
            <a:off x="1016416" y="1103317"/>
            <a:ext cx="10260505" cy="51692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l">
              <a:defRPr>
                <a:solidFill>
                  <a:schemeClr val="tx1"/>
                </a:solidFill>
              </a:defRPr>
            </a:lvl1pPr>
            <a:lvl2pPr algn="l">
              <a:defRPr sz="1800">
                <a:solidFill>
                  <a:schemeClr val="tx1"/>
                </a:solidFill>
              </a:defRPr>
            </a:lvl2pPr>
            <a:lvl3pPr algn="l">
              <a:defRPr sz="1600">
                <a:solidFill>
                  <a:schemeClr val="tx1"/>
                </a:solidFill>
              </a:defRPr>
            </a:lvl3pPr>
            <a:lvl4pPr algn="l">
              <a:defRPr>
                <a:solidFill>
                  <a:schemeClr val="tx1"/>
                </a:solidFill>
              </a:defRPr>
            </a:lvl4pPr>
            <a:lvl5pPr algn="l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966592" y="-3107"/>
            <a:ext cx="10360152" cy="1106424"/>
          </a:xfrm>
        </p:spPr>
        <p:txBody>
          <a:bodyPr/>
          <a:lstStyle>
            <a:lvl1pPr marL="0" indent="0">
              <a:lnSpc>
                <a:spcPct val="250000"/>
              </a:lnSpc>
              <a:buNone/>
              <a:defRPr b="1" baseline="0">
                <a:solidFill>
                  <a:srgbClr val="0C234B"/>
                </a:solidFill>
              </a:defRPr>
            </a:lvl1pPr>
          </a:lstStyle>
          <a:p>
            <a:pPr lvl="0"/>
            <a:r>
              <a:rPr lang="en-US" dirty="0"/>
              <a:t>SAMPLE HEADER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35" b="19214"/>
          <a:stretch/>
        </p:blipFill>
        <p:spPr>
          <a:xfrm>
            <a:off x="10642652" y="5"/>
            <a:ext cx="1549348" cy="615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285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aragrap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7AAD3-382C-4F2A-B12A-624E141016F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2"/>
          <p:cNvSpPr>
            <a:spLocks noGrp="1"/>
          </p:cNvSpPr>
          <p:nvPr>
            <p:ph idx="1" hasCustomPrompt="1"/>
          </p:nvPr>
        </p:nvSpPr>
        <p:spPr>
          <a:xfrm>
            <a:off x="1316503" y="2003330"/>
            <a:ext cx="4503108" cy="29295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Sample Basic Paragraph.</a:t>
            </a:r>
            <a:r>
              <a:rPr lang="en-US" baseline="0" dirty="0"/>
              <a:t> </a:t>
            </a:r>
            <a:r>
              <a:rPr lang="en-US" dirty="0"/>
              <a:t>This is what the text would look</a:t>
            </a:r>
            <a:r>
              <a:rPr lang="en-US" baseline="0" dirty="0"/>
              <a:t> like in a paragraph. This is what the text would look like in a paragraph. This is what the text would look like.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idx="13" hasCustomPrompt="1"/>
          </p:nvPr>
        </p:nvSpPr>
        <p:spPr>
          <a:xfrm>
            <a:off x="6363455" y="2003330"/>
            <a:ext cx="4503108" cy="29295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Sample Basic Paragraph.</a:t>
            </a:r>
            <a:r>
              <a:rPr lang="en-US" baseline="0" dirty="0"/>
              <a:t> </a:t>
            </a:r>
            <a:r>
              <a:rPr lang="en-US" dirty="0"/>
              <a:t>This is what the text would look</a:t>
            </a:r>
            <a:r>
              <a:rPr lang="en-US" baseline="0" dirty="0"/>
              <a:t> like in a paragraph. This is what the text would look like in a paragraph. This is what the text would look like.</a:t>
            </a:r>
            <a:endParaRPr lang="en-US" dirty="0"/>
          </a:p>
          <a:p>
            <a:pPr lvl="0"/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5792382" y="242894"/>
            <a:ext cx="604503" cy="82296"/>
            <a:chOff x="4268723" y="1918335"/>
            <a:chExt cx="604503" cy="82296"/>
          </a:xfrm>
          <a:effectLst/>
        </p:grpSpPr>
        <p:sp>
          <p:nvSpPr>
            <p:cNvPr id="19" name="Isosceles Triangle 18"/>
            <p:cNvSpPr/>
            <p:nvPr userDrawn="1"/>
          </p:nvSpPr>
          <p:spPr>
            <a:xfrm>
              <a:off x="4500563" y="1918335"/>
              <a:ext cx="145256" cy="82296"/>
            </a:xfrm>
            <a:prstGeom prst="triangle">
              <a:avLst/>
            </a:prstGeom>
            <a:solidFill>
              <a:srgbClr val="AB052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0" name="Isosceles Triangle 19"/>
            <p:cNvSpPr/>
            <p:nvPr userDrawn="1"/>
          </p:nvSpPr>
          <p:spPr>
            <a:xfrm>
              <a:off x="4268723" y="1918335"/>
              <a:ext cx="145256" cy="82296"/>
            </a:xfrm>
            <a:prstGeom prst="triangle">
              <a:avLst/>
            </a:prstGeom>
            <a:solidFill>
              <a:srgbClr val="AB052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1" name="Isosceles Triangle 20"/>
            <p:cNvSpPr/>
            <p:nvPr userDrawn="1"/>
          </p:nvSpPr>
          <p:spPr>
            <a:xfrm>
              <a:off x="4727970" y="1918335"/>
              <a:ext cx="145256" cy="82296"/>
            </a:xfrm>
            <a:prstGeom prst="triangle">
              <a:avLst/>
            </a:prstGeom>
            <a:solidFill>
              <a:srgbClr val="AB052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913721" y="5"/>
            <a:ext cx="10363200" cy="1103313"/>
          </a:xfrm>
        </p:spPr>
        <p:txBody>
          <a:bodyPr/>
          <a:lstStyle>
            <a:lvl1pPr>
              <a:defRPr sz="2000" baseline="0">
                <a:solidFill>
                  <a:srgbClr val="0C234B"/>
                </a:solidFill>
              </a:defRPr>
            </a:lvl1pPr>
          </a:lstStyle>
          <a:p>
            <a:r>
              <a:rPr lang="en-US" dirty="0"/>
              <a:t>SAMPLE HEADER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35" b="19214"/>
          <a:stretch/>
        </p:blipFill>
        <p:spPr>
          <a:xfrm>
            <a:off x="10642652" y="5"/>
            <a:ext cx="1549348" cy="615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974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7AAD3-382C-4F2A-B12A-624E141016F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913721" y="5"/>
            <a:ext cx="10363200" cy="11033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000" b="1" kern="1200" baseline="0">
                <a:solidFill>
                  <a:srgbClr val="FFFFFF"/>
                </a:solidFill>
                <a:latin typeface="Verdana"/>
                <a:ea typeface="+mj-ea"/>
                <a:cs typeface="Verdana"/>
              </a:defRPr>
            </a:lvl1pPr>
          </a:lstStyle>
          <a:p>
            <a:r>
              <a:rPr lang="en-US" sz="2000" dirty="0">
                <a:solidFill>
                  <a:srgbClr val="0C234B"/>
                </a:solidFill>
              </a:rPr>
              <a:t>SAMPLE HEADER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1613287" y="2875352"/>
            <a:ext cx="8623684" cy="1314450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5792382" y="242894"/>
            <a:ext cx="604503" cy="82296"/>
            <a:chOff x="4268723" y="1918335"/>
            <a:chExt cx="604503" cy="82296"/>
          </a:xfrm>
          <a:effectLst/>
        </p:grpSpPr>
        <p:sp>
          <p:nvSpPr>
            <p:cNvPr id="17" name="Isosceles Triangle 16"/>
            <p:cNvSpPr/>
            <p:nvPr userDrawn="1"/>
          </p:nvSpPr>
          <p:spPr>
            <a:xfrm>
              <a:off x="4500563" y="1918335"/>
              <a:ext cx="145256" cy="82296"/>
            </a:xfrm>
            <a:prstGeom prst="triangle">
              <a:avLst/>
            </a:prstGeom>
            <a:solidFill>
              <a:srgbClr val="AB052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8" name="Isosceles Triangle 17"/>
            <p:cNvSpPr/>
            <p:nvPr userDrawn="1"/>
          </p:nvSpPr>
          <p:spPr>
            <a:xfrm>
              <a:off x="4268723" y="1918335"/>
              <a:ext cx="145256" cy="82296"/>
            </a:xfrm>
            <a:prstGeom prst="triangle">
              <a:avLst/>
            </a:prstGeom>
            <a:solidFill>
              <a:srgbClr val="AB052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9" name="Isosceles Triangle 18"/>
            <p:cNvSpPr/>
            <p:nvPr userDrawn="1"/>
          </p:nvSpPr>
          <p:spPr>
            <a:xfrm>
              <a:off x="4727970" y="1918335"/>
              <a:ext cx="145256" cy="82296"/>
            </a:xfrm>
            <a:prstGeom prst="triangle">
              <a:avLst/>
            </a:prstGeom>
            <a:solidFill>
              <a:srgbClr val="AB052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3985699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7AAD3-382C-4F2A-B12A-624E141016FA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913721" y="5"/>
            <a:ext cx="10363200" cy="11033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000" b="1" kern="1200" baseline="0">
                <a:solidFill>
                  <a:srgbClr val="FFFFFF"/>
                </a:solidFill>
                <a:latin typeface="Verdana"/>
                <a:ea typeface="+mj-ea"/>
                <a:cs typeface="Verdana"/>
              </a:defRPr>
            </a:lvl1pPr>
          </a:lstStyle>
          <a:p>
            <a:r>
              <a:rPr lang="en-US" sz="2000" dirty="0">
                <a:solidFill>
                  <a:srgbClr val="0C234B"/>
                </a:solidFill>
              </a:rPr>
              <a:t>SAMPLE HEADER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1829440"/>
            <a:ext cx="7315200" cy="3086100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389717" y="4938724"/>
            <a:ext cx="7315200" cy="400870"/>
          </a:xfrm>
        </p:spPr>
        <p:txBody>
          <a:bodyPr/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IMAGE CAPTION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5792382" y="242894"/>
            <a:ext cx="604503" cy="82296"/>
            <a:chOff x="4268723" y="1918335"/>
            <a:chExt cx="604503" cy="82296"/>
          </a:xfrm>
          <a:effectLst/>
        </p:grpSpPr>
        <p:sp>
          <p:nvSpPr>
            <p:cNvPr id="14" name="Isosceles Triangle 13"/>
            <p:cNvSpPr/>
            <p:nvPr userDrawn="1"/>
          </p:nvSpPr>
          <p:spPr>
            <a:xfrm>
              <a:off x="4500563" y="1918335"/>
              <a:ext cx="145256" cy="82296"/>
            </a:xfrm>
            <a:prstGeom prst="triangle">
              <a:avLst/>
            </a:prstGeom>
            <a:solidFill>
              <a:srgbClr val="AB052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5" name="Isosceles Triangle 14"/>
            <p:cNvSpPr/>
            <p:nvPr userDrawn="1"/>
          </p:nvSpPr>
          <p:spPr>
            <a:xfrm>
              <a:off x="4268723" y="1918335"/>
              <a:ext cx="145256" cy="82296"/>
            </a:xfrm>
            <a:prstGeom prst="triangle">
              <a:avLst/>
            </a:prstGeom>
            <a:solidFill>
              <a:srgbClr val="AB052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6" name="Isosceles Triangle 15"/>
            <p:cNvSpPr/>
            <p:nvPr userDrawn="1"/>
          </p:nvSpPr>
          <p:spPr>
            <a:xfrm>
              <a:off x="4727970" y="1918335"/>
              <a:ext cx="145256" cy="82296"/>
            </a:xfrm>
            <a:prstGeom prst="triangle">
              <a:avLst/>
            </a:prstGeom>
            <a:solidFill>
              <a:srgbClr val="AB052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1868204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ft Aligne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7AAD3-382C-4F2A-B12A-624E141016F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913721" y="5"/>
            <a:ext cx="10363200" cy="1103313"/>
          </a:xfrm>
        </p:spPr>
        <p:txBody>
          <a:bodyPr/>
          <a:lstStyle>
            <a:lvl1pPr>
              <a:defRPr sz="2000" baseline="0">
                <a:solidFill>
                  <a:srgbClr val="0C234B"/>
                </a:solidFill>
              </a:defRPr>
            </a:lvl1pPr>
          </a:lstStyle>
          <a:p>
            <a:r>
              <a:rPr lang="en-US" dirty="0"/>
              <a:t>SAMPLE HEADER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905513" y="1843553"/>
            <a:ext cx="3007107" cy="22195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 b="0" i="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Sample Basic Paragraph.</a:t>
            </a:r>
            <a:r>
              <a:rPr lang="en-US" baseline="0" dirty="0"/>
              <a:t> </a:t>
            </a:r>
            <a:r>
              <a:rPr lang="en-US" dirty="0"/>
              <a:t>This is what the text would look</a:t>
            </a:r>
            <a:r>
              <a:rPr lang="en-US" baseline="0" dirty="0"/>
              <a:t> like in a paragraph. This is what the text would look like in a paragraph. This is what the text would look like.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1"/>
          </p:nvPr>
        </p:nvSpPr>
        <p:spPr>
          <a:xfrm>
            <a:off x="4066553" y="1921673"/>
            <a:ext cx="7315200" cy="3086100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066553" y="5030957"/>
            <a:ext cx="7315200" cy="400870"/>
          </a:xfrm>
        </p:spPr>
        <p:txBody>
          <a:bodyPr/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IMAGE CAPTION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5792382" y="242894"/>
            <a:ext cx="604503" cy="82296"/>
            <a:chOff x="4268723" y="1918335"/>
            <a:chExt cx="604503" cy="82296"/>
          </a:xfrm>
          <a:effectLst/>
        </p:grpSpPr>
        <p:sp>
          <p:nvSpPr>
            <p:cNvPr id="14" name="Isosceles Triangle 13"/>
            <p:cNvSpPr/>
            <p:nvPr userDrawn="1"/>
          </p:nvSpPr>
          <p:spPr>
            <a:xfrm>
              <a:off x="4500563" y="1918335"/>
              <a:ext cx="145256" cy="82296"/>
            </a:xfrm>
            <a:prstGeom prst="triangle">
              <a:avLst/>
            </a:prstGeom>
            <a:solidFill>
              <a:srgbClr val="AB052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5" name="Isosceles Triangle 14"/>
            <p:cNvSpPr/>
            <p:nvPr userDrawn="1"/>
          </p:nvSpPr>
          <p:spPr>
            <a:xfrm>
              <a:off x="4268723" y="1918335"/>
              <a:ext cx="145256" cy="82296"/>
            </a:xfrm>
            <a:prstGeom prst="triangle">
              <a:avLst/>
            </a:prstGeom>
            <a:solidFill>
              <a:srgbClr val="AB052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6" name="Isosceles Triangle 15"/>
            <p:cNvSpPr/>
            <p:nvPr userDrawn="1"/>
          </p:nvSpPr>
          <p:spPr>
            <a:xfrm>
              <a:off x="4727970" y="1918335"/>
              <a:ext cx="145256" cy="82296"/>
            </a:xfrm>
            <a:prstGeom prst="triangle">
              <a:avLst/>
            </a:prstGeom>
            <a:solidFill>
              <a:srgbClr val="AB052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97048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7AAD3-382C-4F2A-B12A-624E141016FA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5792382" y="242894"/>
            <a:ext cx="604503" cy="82296"/>
            <a:chOff x="4268723" y="1918335"/>
            <a:chExt cx="604503" cy="82296"/>
          </a:xfrm>
          <a:effectLst/>
        </p:grpSpPr>
        <p:sp>
          <p:nvSpPr>
            <p:cNvPr id="9" name="Isosceles Triangle 8"/>
            <p:cNvSpPr/>
            <p:nvPr userDrawn="1"/>
          </p:nvSpPr>
          <p:spPr>
            <a:xfrm>
              <a:off x="4500563" y="1918335"/>
              <a:ext cx="145256" cy="82296"/>
            </a:xfrm>
            <a:prstGeom prst="triangle">
              <a:avLst/>
            </a:prstGeom>
            <a:solidFill>
              <a:srgbClr val="AB052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0" name="Isosceles Triangle 9"/>
            <p:cNvSpPr/>
            <p:nvPr userDrawn="1"/>
          </p:nvSpPr>
          <p:spPr>
            <a:xfrm>
              <a:off x="4268723" y="1918335"/>
              <a:ext cx="145256" cy="82296"/>
            </a:xfrm>
            <a:prstGeom prst="triangle">
              <a:avLst/>
            </a:prstGeom>
            <a:solidFill>
              <a:srgbClr val="AB052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1" name="Isosceles Triangle 10"/>
            <p:cNvSpPr/>
            <p:nvPr userDrawn="1"/>
          </p:nvSpPr>
          <p:spPr>
            <a:xfrm>
              <a:off x="4727970" y="1918335"/>
              <a:ext cx="145256" cy="82296"/>
            </a:xfrm>
            <a:prstGeom prst="triangle">
              <a:avLst/>
            </a:prstGeom>
            <a:solidFill>
              <a:srgbClr val="AB052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682522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7AAD3-382C-4F2A-B12A-624E14101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230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riangle_page#.pn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639" y="6619893"/>
            <a:ext cx="581152" cy="240792"/>
          </a:xfrm>
          <a:prstGeom prst="rect">
            <a:avLst/>
          </a:prstGeom>
        </p:spPr>
      </p:pic>
      <p:pic>
        <p:nvPicPr>
          <p:cNvPr id="22" name="Picture 21" descr="triangle_page#.pn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5283" y="6617208"/>
            <a:ext cx="435864" cy="24079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551231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4217" y="3885257"/>
            <a:ext cx="9261907" cy="1441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15435" y="6558729"/>
            <a:ext cx="5318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fld id="{CF07AAD3-382C-4F2A-B12A-624E141016FA}" type="slidenum">
              <a:rPr lang="en-US" smtClean="0"/>
              <a:t>‹#›</a:t>
            </a:fld>
            <a:endParaRPr lang="en-US"/>
          </a:p>
        </p:txBody>
      </p:sp>
      <p:pic>
        <p:nvPicPr>
          <p:cNvPr id="33" name="Picture 2" descr="Image result for university of arizona logo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82" y="107576"/>
            <a:ext cx="653493" cy="603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9485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3600" b="1" kern="1200">
          <a:solidFill>
            <a:srgbClr val="0C234B"/>
          </a:solidFill>
          <a:latin typeface="Verdana"/>
          <a:ea typeface="+mj-ea"/>
          <a:cs typeface="Verdana"/>
        </a:defRPr>
      </a:lvl1pPr>
    </p:titleStyle>
    <p:bodyStyle>
      <a:lvl1pPr marL="342900" indent="-342900" algn="ctr" defTabSz="457200" rtl="0" eaLnBrk="1" latinLnBrk="0" hangingPunct="1">
        <a:spcBef>
          <a:spcPct val="20000"/>
        </a:spcBef>
        <a:buClr>
          <a:srgbClr val="AB0520"/>
        </a:buClr>
        <a:buFont typeface="Arial"/>
        <a:buChar char="•"/>
        <a:defRPr sz="2000" kern="1200">
          <a:solidFill>
            <a:schemeClr val="tx1"/>
          </a:solidFill>
          <a:latin typeface="Verdana"/>
          <a:ea typeface="+mn-ea"/>
          <a:cs typeface="Verdana"/>
        </a:defRPr>
      </a:lvl1pPr>
      <a:lvl2pPr marL="742950" indent="-285750" algn="ctr" defTabSz="457200" rtl="0" eaLnBrk="1" latinLnBrk="0" hangingPunct="1">
        <a:spcBef>
          <a:spcPct val="20000"/>
        </a:spcBef>
        <a:buClr>
          <a:srgbClr val="AB0520"/>
        </a:buClr>
        <a:buFont typeface="Arial"/>
        <a:buChar char="•"/>
        <a:defRPr sz="1600" kern="1200">
          <a:solidFill>
            <a:schemeClr val="tx1"/>
          </a:solidFill>
          <a:latin typeface="Verdana"/>
          <a:ea typeface="+mn-ea"/>
          <a:cs typeface="Verdana"/>
        </a:defRPr>
      </a:lvl2pPr>
      <a:lvl3pPr marL="1143000" indent="-228600" algn="ctr" defTabSz="457200" rtl="0" eaLnBrk="1" latinLnBrk="0" hangingPunct="1">
        <a:spcBef>
          <a:spcPct val="20000"/>
        </a:spcBef>
        <a:buClr>
          <a:srgbClr val="AB0520"/>
        </a:buClr>
        <a:buFont typeface="Arial"/>
        <a:buChar char="•"/>
        <a:defRPr sz="1200" kern="1200">
          <a:solidFill>
            <a:schemeClr val="tx1"/>
          </a:solidFill>
          <a:latin typeface="Verdana"/>
          <a:ea typeface="+mn-ea"/>
          <a:cs typeface="Verdana"/>
        </a:defRPr>
      </a:lvl3pPr>
      <a:lvl4pPr marL="1600200" indent="-228600" algn="ctr" defTabSz="457200" rtl="0" eaLnBrk="1" latinLnBrk="0" hangingPunct="1">
        <a:spcBef>
          <a:spcPct val="20000"/>
        </a:spcBef>
        <a:buClr>
          <a:srgbClr val="AB0520"/>
        </a:buClr>
        <a:buFont typeface="Arial"/>
        <a:buChar char="•"/>
        <a:defRPr sz="1200" kern="1200">
          <a:solidFill>
            <a:schemeClr val="tx1"/>
          </a:solidFill>
          <a:latin typeface="Verdana"/>
          <a:ea typeface="+mn-ea"/>
          <a:cs typeface="Verdana"/>
        </a:defRPr>
      </a:lvl4pPr>
      <a:lvl5pPr marL="2057400" indent="-228600" algn="ctr" defTabSz="457200" rtl="0" eaLnBrk="1" latinLnBrk="0" hangingPunct="1">
        <a:spcBef>
          <a:spcPct val="20000"/>
        </a:spcBef>
        <a:buClr>
          <a:srgbClr val="AB0520"/>
        </a:buClr>
        <a:buFont typeface="Arial"/>
        <a:buChar char="•"/>
        <a:defRPr sz="1200" kern="1200">
          <a:solidFill>
            <a:schemeClr val="tx1"/>
          </a:solidFill>
          <a:latin typeface="Verdana"/>
          <a:ea typeface="+mn-ea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8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7.png"/><Relationship Id="rId10" Type="http://schemas.openxmlformats.org/officeDocument/2006/relationships/image" Target="../media/image23.png"/><Relationship Id="rId9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0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microsoft.com/office/2007/relationships/hdphoto" Target="../media/hdphoto1.wdp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0E831A3-EBEF-45EE-883D-D3DC2FB2F10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" y="1720735"/>
            <a:ext cx="12192000" cy="1064029"/>
          </a:xfrm>
        </p:spPr>
        <p:txBody>
          <a:bodyPr>
            <a:normAutofit/>
          </a:bodyPr>
          <a:lstStyle/>
          <a:p>
            <a:r>
              <a:rPr lang="en-US" sz="2800" b="1" dirty="0"/>
              <a:t>Wing Sweep, Structural Motion and Their Effect on Boundary Layer Separation and Transition </a:t>
            </a:r>
            <a:endParaRPr lang="en-US" sz="2800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B8E4733-A042-4679-B9C8-0CDE88FBE7A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447012" y="2956944"/>
            <a:ext cx="5297976" cy="472056"/>
          </a:xfrm>
        </p:spPr>
        <p:txBody>
          <a:bodyPr>
            <a:noAutofit/>
          </a:bodyPr>
          <a:lstStyle/>
          <a:p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Davis Payton</a:t>
            </a:r>
            <a:endParaRPr lang="en-US" sz="2000" dirty="0"/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C2CDE251-CC41-4679-8179-34D4F4FBC23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58647" y="5882403"/>
            <a:ext cx="4976730" cy="688744"/>
          </a:xfrm>
        </p:spPr>
        <p:txBody>
          <a:bodyPr>
            <a:normAutofit/>
          </a:bodyPr>
          <a:lstStyle/>
          <a:p>
            <a:r>
              <a:rPr lang="en-US" b="0" i="0" dirty="0">
                <a:solidFill>
                  <a:schemeClr val="bg1"/>
                </a:solidFill>
                <a:effectLst/>
              </a:rPr>
              <a:t>NASA Space Grant Undergraduate Research Symposium</a:t>
            </a:r>
          </a:p>
          <a:p>
            <a:r>
              <a:rPr lang="en-US" dirty="0"/>
              <a:t>April 23, 2022</a:t>
            </a:r>
          </a:p>
          <a:p>
            <a:endParaRPr lang="en-US" dirty="0"/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59EE279F-B39D-4386-AB1A-31B34B4D3C9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894024" y="5882403"/>
            <a:ext cx="5297976" cy="688744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1800" baseline="30000" dirty="0">
                <a:latin typeface="Verdana" panose="020B0604030504040204" pitchFamily="34" charset="0"/>
                <a:ea typeface="Verdana" panose="020B0604030504040204" pitchFamily="34" charset="0"/>
              </a:rPr>
              <a:t>Department of Aerospace and Mechanical Engineering</a:t>
            </a:r>
          </a:p>
          <a:p>
            <a:pPr>
              <a:lnSpc>
                <a:spcPct val="110000"/>
              </a:lnSpc>
            </a:pPr>
            <a:r>
              <a:rPr lang="en-US" sz="1800" baseline="30000" dirty="0">
                <a:latin typeface="Verdana" panose="020B0604030504040204" pitchFamily="34" charset="0"/>
                <a:ea typeface="Verdana" panose="020B0604030504040204" pitchFamily="34" charset="0"/>
              </a:rPr>
              <a:t>Partially Funded by Air Force Office of Scientific Research (AFOSR)</a:t>
            </a:r>
            <a:endParaRPr lang="en-US" sz="1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0C1AB9F-DBC8-4DA4-B340-2D3E701966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463" y="5579479"/>
            <a:ext cx="713641" cy="117154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A8D2960-5E03-48F2-A6A6-396C3B0A9533}"/>
              </a:ext>
            </a:extLst>
          </p:cNvPr>
          <p:cNvSpPr txBox="1"/>
          <p:nvPr/>
        </p:nvSpPr>
        <p:spPr>
          <a:xfrm>
            <a:off x="4810125" y="4128024"/>
            <a:ext cx="3390900" cy="13414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Prof. Jesse Little: Mentor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David Borgmann: PhD Student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Adrian Grille Guerra: MS Student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Alek </a:t>
            </a:r>
            <a:r>
              <a:rPr lang="en-US" sz="1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Cotnoir</a:t>
            </a:r>
            <a:r>
              <a:rPr lang="en-US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 Undergrad Student</a:t>
            </a:r>
          </a:p>
        </p:txBody>
      </p:sp>
    </p:spTree>
    <p:extLst>
      <p:ext uri="{BB962C8B-B14F-4D97-AF65-F5344CB8AC3E}">
        <p14:creationId xmlns:p14="http://schemas.microsoft.com/office/powerpoint/2010/main" val="1338594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0E831A3-EBEF-45EE-883D-D3DC2FB2F10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2364971"/>
            <a:ext cx="12192000" cy="1064029"/>
          </a:xfrm>
        </p:spPr>
        <p:txBody>
          <a:bodyPr>
            <a:normAutofit/>
          </a:bodyPr>
          <a:lstStyle/>
          <a:p>
            <a:r>
              <a:rPr lang="en-US" sz="4800" dirty="0"/>
              <a:t>Thank You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74F1D3-FE5B-4375-BA44-FF61F4FE70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63" y="5579479"/>
            <a:ext cx="713641" cy="1171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427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EDC7A3A-CC87-492B-A5F2-D288AC559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7AAD3-382C-4F2A-B12A-624E141016FA}" type="slidenum">
              <a:rPr lang="en-US" smtClean="0"/>
              <a:t>2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3E1F2FE-9D51-47D9-AF7A-528A314B5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Laminar Separation Bubble (LSB)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81EF13-D3A7-4E77-9C74-8FE33CBCE2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391" y="1299127"/>
            <a:ext cx="3473453" cy="447943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Forms on suction side of thin airfoils when laminar boundary layer is subjected to a strong adverse pressure gradient</a:t>
            </a:r>
          </a:p>
          <a:p>
            <a:endParaRPr lang="en-US" dirty="0"/>
          </a:p>
          <a:p>
            <a:r>
              <a:rPr lang="en-US" dirty="0"/>
              <a:t>Slow moving, circulating air</a:t>
            </a:r>
          </a:p>
          <a:p>
            <a:endParaRPr lang="en-US" dirty="0"/>
          </a:p>
          <a:p>
            <a:r>
              <a:rPr lang="en-US" dirty="0"/>
              <a:t>Modifies effective shape of airfoil</a:t>
            </a:r>
          </a:p>
          <a:p>
            <a:endParaRPr lang="en-US" dirty="0"/>
          </a:p>
          <a:p>
            <a:r>
              <a:rPr lang="en-US" dirty="0"/>
              <a:t>Hinders aerodynamic performance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763697-BB31-4BE0-B21E-A9A16190CC80}"/>
              </a:ext>
            </a:extLst>
          </p:cNvPr>
          <p:cNvSpPr txBox="1"/>
          <p:nvPr/>
        </p:nvSpPr>
        <p:spPr>
          <a:xfrm>
            <a:off x="3971786" y="2813026"/>
            <a:ext cx="8054502" cy="53684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n-US" sz="1200" dirty="0"/>
              <a:t>Winslow, J., Otsuka, H., Govindarajan, B., Chopra, I., “Basic Understanding of Airfoil Characteristics at Low Reynolds Numbers,” </a:t>
            </a:r>
            <a:r>
              <a:rPr lang="en-US" sz="1200" i="1" dirty="0"/>
              <a:t>Journal of Aircraft, </a:t>
            </a:r>
            <a:r>
              <a:rPr lang="en-US" sz="1200" dirty="0"/>
              <a:t>Vol. 55, No. 3. May-June 2018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671D04B-D37B-491C-B360-479808372F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463" y="5579479"/>
            <a:ext cx="713641" cy="1171540"/>
          </a:xfrm>
          <a:prstGeom prst="rect">
            <a:avLst/>
          </a:prstGeom>
        </p:spPr>
      </p:pic>
      <p:pic>
        <p:nvPicPr>
          <p:cNvPr id="9" name="Picture 8" descr="A picture containing text, screenshot&#10;&#10;Description automatically generated">
            <a:extLst>
              <a:ext uri="{FF2B5EF4-FFF2-40B4-BE49-F238E27FC236}">
                <a16:creationId xmlns:a16="http://schemas.microsoft.com/office/drawing/2014/main" id="{034F170C-2732-4959-AA73-9A9FB9C386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4215" y="3354196"/>
            <a:ext cx="7942869" cy="1412170"/>
          </a:xfrm>
          <a:prstGeom prst="rect">
            <a:avLst/>
          </a:prstGeom>
        </p:spPr>
      </p:pic>
      <p:pic>
        <p:nvPicPr>
          <p:cNvPr id="11" name="Picture 10" descr="Chart&#10;&#10;Description automatically generated">
            <a:extLst>
              <a:ext uri="{FF2B5EF4-FFF2-40B4-BE49-F238E27FC236}">
                <a16:creationId xmlns:a16="http://schemas.microsoft.com/office/drawing/2014/main" id="{F576A643-CB5D-44EE-A880-C47F0973580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900" t="36614" r="14314" b="41517"/>
          <a:stretch/>
        </p:blipFill>
        <p:spPr>
          <a:xfrm>
            <a:off x="3848432" y="4705847"/>
            <a:ext cx="7932177" cy="156122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24392F7-38A1-4C8A-9561-69E173F681E4}"/>
              </a:ext>
            </a:extLst>
          </p:cNvPr>
          <p:cNvSpPr txBox="1"/>
          <p:nvPr/>
        </p:nvSpPr>
        <p:spPr>
          <a:xfrm>
            <a:off x="3971787" y="3842706"/>
            <a:ext cx="1684010" cy="4192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sz="2000" dirty="0">
                <a:solidFill>
                  <a:srgbClr val="0C234B"/>
                </a:solidFill>
              </a:rPr>
              <a:t>Mean Velocity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75B322D-B426-45CF-AAF6-A65173A3BE04}"/>
              </a:ext>
            </a:extLst>
          </p:cNvPr>
          <p:cNvSpPr txBox="1"/>
          <p:nvPr/>
        </p:nvSpPr>
        <p:spPr>
          <a:xfrm>
            <a:off x="3971786" y="5325121"/>
            <a:ext cx="2744897" cy="4192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sz="2000" dirty="0">
                <a:solidFill>
                  <a:srgbClr val="0C234B"/>
                </a:solidFill>
              </a:rPr>
              <a:t>Vorticity – instantaneous </a:t>
            </a: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5770AF31-2275-4821-827B-7356B6B91744}"/>
              </a:ext>
            </a:extLst>
          </p:cNvPr>
          <p:cNvSpPr/>
          <p:nvPr/>
        </p:nvSpPr>
        <p:spPr>
          <a:xfrm rot="1337941">
            <a:off x="8306216" y="3090738"/>
            <a:ext cx="361788" cy="1146119"/>
          </a:xfrm>
          <a:prstGeom prst="downArrow">
            <a:avLst/>
          </a:prstGeom>
          <a:solidFill>
            <a:srgbClr val="AB05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840DD484-76BC-487E-B6E4-B2464E6392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84844" y="1245167"/>
            <a:ext cx="8054501" cy="1604648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CC5F6370-CAEE-4605-AE80-293123722322}"/>
              </a:ext>
            </a:extLst>
          </p:cNvPr>
          <p:cNvSpPr/>
          <p:nvPr/>
        </p:nvSpPr>
        <p:spPr>
          <a:xfrm>
            <a:off x="7912094" y="1103319"/>
            <a:ext cx="2174881" cy="1795010"/>
          </a:xfrm>
          <a:prstGeom prst="rect">
            <a:avLst/>
          </a:prstGeom>
          <a:noFill/>
          <a:ln w="38100">
            <a:solidFill>
              <a:srgbClr val="AB052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BD446F5-A2E6-461F-961F-2BA6F6613E25}"/>
              </a:ext>
            </a:extLst>
          </p:cNvPr>
          <p:cNvSpPr txBox="1"/>
          <p:nvPr/>
        </p:nvSpPr>
        <p:spPr>
          <a:xfrm>
            <a:off x="3768773" y="6173441"/>
            <a:ext cx="8113751" cy="53684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n-US" sz="1200" dirty="0"/>
              <a:t>Borgmann, D., </a:t>
            </a:r>
            <a:r>
              <a:rPr lang="en-US" sz="1200" dirty="0" err="1"/>
              <a:t>Hosseinverdi</a:t>
            </a:r>
            <a:r>
              <a:rPr lang="en-US" sz="1200" dirty="0"/>
              <a:t>, S., Little, J., </a:t>
            </a:r>
            <a:r>
              <a:rPr lang="en-US" sz="1200" dirty="0" err="1"/>
              <a:t>Fasel</a:t>
            </a:r>
            <a:r>
              <a:rPr lang="en-US" sz="1200" dirty="0"/>
              <a:t>, H., “Investigation of Laminar Separation Bubbles Using Experiments, Theory and DNS,” </a:t>
            </a:r>
            <a:r>
              <a:rPr lang="en-US" sz="1200" i="1" dirty="0"/>
              <a:t>AIAA, </a:t>
            </a:r>
            <a:r>
              <a:rPr lang="en-US" sz="1200" dirty="0"/>
              <a:t>Jul 2021</a:t>
            </a:r>
          </a:p>
        </p:txBody>
      </p:sp>
    </p:spTree>
    <p:extLst>
      <p:ext uri="{BB962C8B-B14F-4D97-AF65-F5344CB8AC3E}">
        <p14:creationId xmlns:p14="http://schemas.microsoft.com/office/powerpoint/2010/main" val="2529424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5DCD87A-3F95-4B19-BC08-C171E586B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7AAD3-382C-4F2A-B12A-624E141016FA}" type="slidenum">
              <a:rPr lang="en-US" smtClean="0"/>
              <a:t>3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D1430B9-37C9-4C8D-BDC0-4880B4CBE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24411"/>
            <a:ext cx="10363200" cy="1103313"/>
          </a:xfrm>
        </p:spPr>
        <p:txBody>
          <a:bodyPr/>
          <a:lstStyle/>
          <a:p>
            <a:r>
              <a:rPr lang="en-US" dirty="0"/>
              <a:t>Experimental Setup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9C20C98-EC4B-4CE5-B271-864261051167}"/>
              </a:ext>
            </a:extLst>
          </p:cNvPr>
          <p:cNvGrpSpPr/>
          <p:nvPr/>
        </p:nvGrpSpPr>
        <p:grpSpPr>
          <a:xfrm>
            <a:off x="6596959" y="1297869"/>
            <a:ext cx="5231477" cy="4060763"/>
            <a:chOff x="6539346" y="1396539"/>
            <a:chExt cx="5231477" cy="4060763"/>
          </a:xfrm>
        </p:grpSpPr>
        <p:pic>
          <p:nvPicPr>
            <p:cNvPr id="7" name="Picture 6" descr="A picture containing indoor, open&#10;&#10;Description automatically generated">
              <a:extLst>
                <a:ext uri="{FF2B5EF4-FFF2-40B4-BE49-F238E27FC236}">
                  <a16:creationId xmlns:a16="http://schemas.microsoft.com/office/drawing/2014/main" id="{C389F190-2C64-49EA-86A0-1499616699D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39346" y="1396539"/>
              <a:ext cx="4876800" cy="3657600"/>
            </a:xfrm>
            <a:prstGeom prst="rect">
              <a:avLst/>
            </a:prstGeom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9A9A6568-F369-422C-9E11-87725359BA6A}"/>
                </a:ext>
              </a:extLst>
            </p:cNvPr>
            <p:cNvGrpSpPr/>
            <p:nvPr/>
          </p:nvGrpSpPr>
          <p:grpSpPr>
            <a:xfrm>
              <a:off x="9459886" y="3092332"/>
              <a:ext cx="2310937" cy="2364970"/>
              <a:chOff x="9459886" y="3092332"/>
              <a:chExt cx="2310937" cy="2364970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380455F5-4C28-4B9E-BBD7-0DEFCE05C03B}"/>
                  </a:ext>
                </a:extLst>
              </p:cNvPr>
              <p:cNvGrpSpPr/>
              <p:nvPr/>
            </p:nvGrpSpPr>
            <p:grpSpPr>
              <a:xfrm>
                <a:off x="9460150" y="3743080"/>
                <a:ext cx="1955996" cy="506468"/>
                <a:chOff x="9460150" y="3443822"/>
                <a:chExt cx="1955996" cy="506468"/>
              </a:xfrm>
            </p:grpSpPr>
            <p:cxnSp>
              <p:nvCxnSpPr>
                <p:cNvPr id="12" name="Straight Connector 11">
                  <a:extLst>
                    <a:ext uri="{FF2B5EF4-FFF2-40B4-BE49-F238E27FC236}">
                      <a16:creationId xmlns:a16="http://schemas.microsoft.com/office/drawing/2014/main" id="{7D2ED6BB-39FE-4D4C-8C5C-6717669D38E1}"/>
                    </a:ext>
                  </a:extLst>
                </p:cNvPr>
                <p:cNvCxnSpPr>
                  <a:cxnSpLocks/>
                  <a:endCxn id="11" idx="0"/>
                </p:cNvCxnSpPr>
                <p:nvPr/>
              </p:nvCxnSpPr>
              <p:spPr>
                <a:xfrm flipH="1">
                  <a:off x="9460150" y="3944387"/>
                  <a:ext cx="1955996" cy="5903"/>
                </a:xfrm>
                <a:prstGeom prst="line">
                  <a:avLst/>
                </a:prstGeom>
              </p:spPr>
              <p:style>
                <a:lnRef idx="2">
                  <a:schemeClr val="accent6"/>
                </a:lnRef>
                <a:fillRef idx="0">
                  <a:schemeClr val="accent6"/>
                </a:fillRef>
                <a:effectRef idx="1">
                  <a:schemeClr val="accent6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>
                  <a:extLst>
                    <a:ext uri="{FF2B5EF4-FFF2-40B4-BE49-F238E27FC236}">
                      <a16:creationId xmlns:a16="http://schemas.microsoft.com/office/drawing/2014/main" id="{A8CCC6FC-9BD3-407C-9131-AD6D93E13449}"/>
                    </a:ext>
                  </a:extLst>
                </p:cNvPr>
                <p:cNvCxnSpPr>
                  <a:cxnSpLocks/>
                  <a:endCxn id="11" idx="2"/>
                </p:cNvCxnSpPr>
                <p:nvPr/>
              </p:nvCxnSpPr>
              <p:spPr>
                <a:xfrm flipH="1" flipV="1">
                  <a:off x="9583300" y="3443822"/>
                  <a:ext cx="1832846" cy="500565"/>
                </a:xfrm>
                <a:prstGeom prst="line">
                  <a:avLst/>
                </a:prstGeom>
              </p:spPr>
              <p:style>
                <a:lnRef idx="2">
                  <a:schemeClr val="accent6"/>
                </a:lnRef>
                <a:fillRef idx="0">
                  <a:schemeClr val="accent6"/>
                </a:fillRef>
                <a:effectRef idx="1">
                  <a:schemeClr val="accent6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0A1E3C0-8713-48EF-8E27-520320CE34FD}"/>
                  </a:ext>
                </a:extLst>
              </p:cNvPr>
              <p:cNvSpPr txBox="1"/>
              <p:nvPr/>
            </p:nvSpPr>
            <p:spPr>
              <a:xfrm>
                <a:off x="9528165" y="3903958"/>
                <a:ext cx="548640" cy="315884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rtlCol="0" anchor="ctr">
                <a:noAutofit/>
              </a:bodyPr>
              <a:lstStyle/>
              <a:p>
                <a:r>
                  <a:rPr lang="en-US" sz="2000" dirty="0">
                    <a:solidFill>
                      <a:schemeClr val="tx1"/>
                    </a:solidFill>
                  </a:rPr>
                  <a:t>35 °</a:t>
                </a:r>
              </a:p>
            </p:txBody>
          </p:sp>
          <p:sp>
            <p:nvSpPr>
              <p:cNvPr id="11" name="Arc 10">
                <a:extLst>
                  <a:ext uri="{FF2B5EF4-FFF2-40B4-BE49-F238E27FC236}">
                    <a16:creationId xmlns:a16="http://schemas.microsoft.com/office/drawing/2014/main" id="{479E7ECB-DFCE-42FF-AEDE-8C686BD51D6A}"/>
                  </a:ext>
                </a:extLst>
              </p:cNvPr>
              <p:cNvSpPr/>
              <p:nvPr/>
            </p:nvSpPr>
            <p:spPr>
              <a:xfrm>
                <a:off x="9459886" y="3092332"/>
                <a:ext cx="2310937" cy="2364970"/>
              </a:xfrm>
              <a:prstGeom prst="arc">
                <a:avLst>
                  <a:gd name="adj1" fmla="val 10875185"/>
                  <a:gd name="adj2" fmla="val 12435510"/>
                </a:avLst>
              </a:prstGeom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8A29A6DC-56E0-4FF6-AA50-E5D53B90F2E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186568" y="5173148"/>
                <a:ext cx="5796449" cy="1686375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/>
                  <a:t>Modification to </a:t>
                </a:r>
                <a:r>
                  <a:rPr lang="en-US" b="1" dirty="0" err="1"/>
                  <a:t>unswept</a:t>
                </a:r>
                <a:r>
                  <a:rPr lang="en-US" b="1" dirty="0"/>
                  <a:t> setup: </a:t>
                </a:r>
              </a:p>
              <a:p>
                <a:pPr lvl="1"/>
                <a:r>
                  <a:rPr lang="en-US" sz="2000" dirty="0"/>
                  <a:t>Tip adapters for NACA </a:t>
                </a:r>
                <a14:m>
                  <m:oMath xmlns:m="http://schemas.openxmlformats.org/officeDocument/2006/math">
                    <m:r>
                      <a:rPr lang="es-ES" sz="2000" b="0" i="1" smtClean="0">
                        <a:latin typeface="Cambria Math" panose="02040503050406030204" pitchFamily="18" charset="0"/>
                      </a:rPr>
                      <m:t>6</m:t>
                    </m:r>
                    <m:sSub>
                      <m:sSubPr>
                        <m:ctrlPr>
                          <a:rPr lang="es-E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b>
                        <m:r>
                          <a:rPr lang="es-E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s-ES" sz="2000" b="0" i="1" smtClean="0">
                        <a:latin typeface="Cambria Math" panose="02040503050406030204" pitchFamily="18" charset="0"/>
                      </a:rPr>
                      <m:t>−618</m:t>
                    </m:r>
                  </m:oMath>
                </a14:m>
                <a:r>
                  <a:rPr lang="en-US" sz="2000" dirty="0"/>
                  <a:t> wing</a:t>
                </a:r>
              </a:p>
              <a:p>
                <a:pPr lvl="1"/>
                <a:r>
                  <a:rPr lang="en-US" sz="2000" dirty="0"/>
                  <a:t>Possible sweep angles of 35° and 45°</a:t>
                </a:r>
              </a:p>
            </p:txBody>
          </p:sp>
        </mc:Choice>
        <mc:Fallback xmlns="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8A29A6DC-56E0-4FF6-AA50-E5D53B90F2E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86568" y="5173148"/>
                <a:ext cx="5796449" cy="1686375"/>
              </a:xfrm>
              <a:blipFill>
                <a:blip r:embed="rId4"/>
                <a:stretch>
                  <a:fillRect l="-946" t="-2174" r="-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ontent Placeholder 2">
                <a:extLst>
                  <a:ext uri="{FF2B5EF4-FFF2-40B4-BE49-F238E27FC236}">
                    <a16:creationId xmlns:a16="http://schemas.microsoft.com/office/drawing/2014/main" id="{888B343E-E198-4569-8209-4A40C016ACD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20104" y="5083421"/>
                <a:ext cx="5659048" cy="151472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Clr>
                    <a:srgbClr val="AB0520"/>
                  </a:buClr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Verdana"/>
                    <a:ea typeface="+mn-ea"/>
                    <a:cs typeface="Verdana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Clr>
                    <a:srgbClr val="AB0520"/>
                  </a:buClr>
                  <a:buFont typeface="Arial"/>
                  <a:buChar char="•"/>
                  <a:defRPr sz="1600" kern="1200">
                    <a:solidFill>
                      <a:schemeClr val="tx1"/>
                    </a:solidFill>
                    <a:latin typeface="Verdana"/>
                    <a:ea typeface="+mn-ea"/>
                    <a:cs typeface="Verdana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Clr>
                    <a:srgbClr val="AB0520"/>
                  </a:buClr>
                  <a:buFont typeface="Arial"/>
                  <a:buChar char="•"/>
                  <a:defRPr sz="1200" kern="1200">
                    <a:solidFill>
                      <a:schemeClr val="tx1"/>
                    </a:solidFill>
                    <a:latin typeface="Verdana"/>
                    <a:ea typeface="+mn-ea"/>
                    <a:cs typeface="Verdana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Clr>
                    <a:srgbClr val="AB0520"/>
                  </a:buClr>
                  <a:buFont typeface="Arial"/>
                  <a:buChar char="•"/>
                  <a:defRPr sz="1200" kern="1200">
                    <a:solidFill>
                      <a:schemeClr val="tx1"/>
                    </a:solidFill>
                    <a:latin typeface="Verdana"/>
                    <a:ea typeface="+mn-ea"/>
                    <a:cs typeface="Verdana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Clr>
                    <a:srgbClr val="AB0520"/>
                  </a:buClr>
                  <a:buFont typeface="Arial"/>
                  <a:buChar char="•"/>
                  <a:defRPr sz="1200" kern="1200">
                    <a:solidFill>
                      <a:schemeClr val="tx1"/>
                    </a:solidFill>
                    <a:latin typeface="Verdana"/>
                    <a:ea typeface="+mn-ea"/>
                    <a:cs typeface="Verdana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/>
                  <a:t>Airfoil type: </a:t>
                </a:r>
                <a:r>
                  <a:rPr lang="en-US" dirty="0"/>
                  <a:t>Laminar, </a:t>
                </a:r>
                <a:r>
                  <a:rPr lang="en-US" sz="2000" dirty="0"/>
                  <a:t>NACA </a:t>
                </a:r>
                <a14:m>
                  <m:oMath xmlns:m="http://schemas.openxmlformats.org/officeDocument/2006/math">
                    <m:r>
                      <a:rPr lang="es-ES" sz="2000" b="0" i="1" smtClean="0">
                        <a:latin typeface="Cambria Math" panose="02040503050406030204" pitchFamily="18" charset="0"/>
                      </a:rPr>
                      <m:t>6</m:t>
                    </m:r>
                    <m:sSub>
                      <m:sSubPr>
                        <m:ctrlPr>
                          <a:rPr lang="es-E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b>
                        <m:r>
                          <a:rPr lang="es-E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s-ES" sz="2000" b="0" i="1" smtClean="0">
                        <a:latin typeface="Cambria Math" panose="02040503050406030204" pitchFamily="18" charset="0"/>
                      </a:rPr>
                      <m:t>−618</m:t>
                    </m:r>
                  </m:oMath>
                </a14:m>
                <a:r>
                  <a:rPr lang="en-US" sz="2000" dirty="0"/>
                  <a:t> </a:t>
                </a:r>
              </a:p>
              <a:p>
                <a:r>
                  <a:rPr lang="en-US" b="1" dirty="0"/>
                  <a:t>Chord Length: </a:t>
                </a:r>
                <a:r>
                  <a:rPr lang="en-US" dirty="0"/>
                  <a:t>8”</a:t>
                </a:r>
              </a:p>
              <a:p>
                <a:r>
                  <a:rPr lang="en-US" b="1" dirty="0"/>
                  <a:t>Span: </a:t>
                </a:r>
                <a:r>
                  <a:rPr lang="en-US" dirty="0"/>
                  <a:t>48”</a:t>
                </a:r>
              </a:p>
              <a:p>
                <a:r>
                  <a:rPr lang="en-US" b="1" dirty="0"/>
                  <a:t>Aspect Ratio: </a:t>
                </a:r>
                <a:r>
                  <a:rPr lang="en-US" dirty="0"/>
                  <a:t>6</a:t>
                </a:r>
              </a:p>
            </p:txBody>
          </p:sp>
        </mc:Choice>
        <mc:Fallback xmlns="">
          <p:sp>
            <p:nvSpPr>
              <p:cNvPr id="16" name="Content Placeholder 2">
                <a:extLst>
                  <a:ext uri="{FF2B5EF4-FFF2-40B4-BE49-F238E27FC236}">
                    <a16:creationId xmlns:a16="http://schemas.microsoft.com/office/drawing/2014/main" id="{888B343E-E198-4569-8209-4A40C016AC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104" y="5083421"/>
                <a:ext cx="5659048" cy="1514728"/>
              </a:xfrm>
              <a:prstGeom prst="rect">
                <a:avLst/>
              </a:prstGeom>
              <a:blipFill>
                <a:blip r:embed="rId5"/>
                <a:stretch>
                  <a:fillRect l="-970" t="-2419" b="-6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F9DD7CBC-5856-475B-A8BE-C7A0C4409F82}"/>
              </a:ext>
            </a:extLst>
          </p:cNvPr>
          <p:cNvSpPr txBox="1"/>
          <p:nvPr/>
        </p:nvSpPr>
        <p:spPr>
          <a:xfrm>
            <a:off x="2341224" y="877701"/>
            <a:ext cx="154561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 err="1">
                <a:solidFill>
                  <a:srgbClr val="0C234B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Unswept</a:t>
            </a:r>
            <a:r>
              <a:rPr lang="en-US" dirty="0"/>
              <a:t>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981BF98-8ADA-4FE0-BEBE-519ACF7B2A5F}"/>
              </a:ext>
            </a:extLst>
          </p:cNvPr>
          <p:cNvSpPr txBox="1"/>
          <p:nvPr/>
        </p:nvSpPr>
        <p:spPr>
          <a:xfrm>
            <a:off x="8503786" y="847412"/>
            <a:ext cx="116201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C234B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Swept</a:t>
            </a:r>
            <a:r>
              <a:rPr lang="en-US" dirty="0"/>
              <a:t>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F12CFF2-5A4D-4D14-B16B-DBEB83F8025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463" y="5579479"/>
            <a:ext cx="713641" cy="11715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6F2294E-A781-4AA7-AA9C-2C4D895999A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1457" y="1312213"/>
            <a:ext cx="4261389" cy="3660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13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2060759-0641-4150-BD35-637686004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7AAD3-382C-4F2A-B12A-624E141016FA}" type="slidenum">
              <a:rPr lang="en-US" smtClean="0"/>
              <a:t>4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D73E1C3-F13D-4423-BC67-73CDB4A53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Equipment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50C19A-6AAD-4612-9622-0299B73D8D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998" y="859291"/>
            <a:ext cx="5096554" cy="2971732"/>
          </a:xfrm>
        </p:spPr>
        <p:txBody>
          <a:bodyPr/>
          <a:lstStyle/>
          <a:p>
            <a:r>
              <a:rPr lang="en-US" dirty="0" err="1"/>
              <a:t>Scanivalve</a:t>
            </a:r>
            <a:r>
              <a:rPr lang="en-US" dirty="0"/>
              <a:t> Zoc33 pressure scanner</a:t>
            </a:r>
          </a:p>
          <a:p>
            <a:pPr lvl="1"/>
            <a:r>
              <a:rPr lang="en-US" sz="2000" dirty="0"/>
              <a:t>10 inH</a:t>
            </a:r>
            <a:r>
              <a:rPr lang="en-US" sz="2000" baseline="-25000" dirty="0"/>
              <a:t>2</a:t>
            </a:r>
            <a:r>
              <a:rPr lang="en-US" sz="2000" dirty="0"/>
              <a:t>0 range</a:t>
            </a:r>
          </a:p>
          <a:p>
            <a:pPr lvl="1"/>
            <a:r>
              <a:rPr lang="en-US" sz="2000" dirty="0"/>
              <a:t>±0.05 inH</a:t>
            </a:r>
            <a:r>
              <a:rPr lang="en-US" sz="2000" baseline="-25000" dirty="0"/>
              <a:t>2</a:t>
            </a:r>
            <a:r>
              <a:rPr lang="en-US" sz="2000" dirty="0"/>
              <a:t>0 accuracy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37CBA87-28A9-4002-870C-37288039584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97858" y="821745"/>
            <a:ext cx="5071497" cy="1152356"/>
          </a:xfrm>
        </p:spPr>
        <p:txBody>
          <a:bodyPr/>
          <a:lstStyle/>
          <a:p>
            <a:r>
              <a:rPr lang="en-US" dirty="0"/>
              <a:t>Particle Image Velocimetry (PIV)</a:t>
            </a:r>
          </a:p>
          <a:p>
            <a:pPr lvl="1"/>
            <a:r>
              <a:rPr lang="en-US" sz="2000" dirty="0"/>
              <a:t>High powered laser illuminates seeded flow 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E39F04E2-D12E-442C-ADC5-5B77786EEE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720" y="4364202"/>
            <a:ext cx="4812831" cy="2240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65F9E7A-047F-4DD0-940B-F2A26FCE23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463" y="5579479"/>
            <a:ext cx="713641" cy="11715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C4F6CBB-5B7D-4CCA-945D-D369F0B1FA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5053" y="1974101"/>
            <a:ext cx="2452418" cy="209374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F0439FF-0782-468E-A73C-65A1F4F538C3}"/>
              </a:ext>
            </a:extLst>
          </p:cNvPr>
          <p:cNvSpPr txBox="1"/>
          <p:nvPr/>
        </p:nvSpPr>
        <p:spPr>
          <a:xfrm>
            <a:off x="1720272" y="3831023"/>
            <a:ext cx="2337378" cy="60635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n-US" sz="1600" dirty="0">
                <a:solidFill>
                  <a:srgbClr val="0C234B"/>
                </a:solidFill>
              </a:rPr>
              <a:t>Source: </a:t>
            </a:r>
            <a:r>
              <a:rPr lang="en-US" sz="1600" dirty="0" err="1">
                <a:solidFill>
                  <a:srgbClr val="0C234B"/>
                </a:solidFill>
              </a:rPr>
              <a:t>Scanivalve</a:t>
            </a:r>
            <a:r>
              <a:rPr lang="en-US" sz="1600" dirty="0">
                <a:solidFill>
                  <a:srgbClr val="0C234B"/>
                </a:solidFill>
              </a:rPr>
              <a:t>, Zoc33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44FB280B-86B1-4F10-B810-09EA721CC56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78933" y="1925058"/>
            <a:ext cx="4965970" cy="4745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134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2B09C9A-10E7-481D-8ECA-93A447441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7AAD3-382C-4F2A-B12A-624E141016FA}" type="slidenum">
              <a:rPr lang="en-US" smtClean="0"/>
              <a:t>5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05D1144-0DF3-4669-95A5-2BE73B7A0D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LSB Results (</a:t>
            </a:r>
            <a:r>
              <a:rPr lang="en-US" dirty="0" err="1"/>
              <a:t>Unswept</a:t>
            </a:r>
            <a:r>
              <a:rPr lang="en-US" dirty="0"/>
              <a:t> Wing)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09EC188-FBFF-48BF-9A8F-6350E25487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287" y="1224985"/>
            <a:ext cx="6162675" cy="13906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0750761-F301-4A47-B381-F9AD4EB318B2}"/>
                  </a:ext>
                </a:extLst>
              </p:cNvPr>
              <p:cNvSpPr txBox="1"/>
              <p:nvPr/>
            </p:nvSpPr>
            <p:spPr>
              <a:xfrm>
                <a:off x="1766454" y="855510"/>
                <a:ext cx="2400301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b="1" dirty="0"/>
                  <a:t>NACA </a:t>
                </a:r>
                <a14:m>
                  <m:oMath xmlns:m="http://schemas.openxmlformats.org/officeDocument/2006/math">
                    <m:r>
                      <a:rPr lang="es-ES" sz="2000" b="1" i="1" smtClean="0">
                        <a:latin typeface="Cambria Math" panose="02040503050406030204" pitchFamily="18" charset="0"/>
                      </a:rPr>
                      <m:t>𝟔</m:t>
                    </m:r>
                    <m:sSub>
                      <m:sSubPr>
                        <m:ctrlPr>
                          <a:rPr lang="es-ES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0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  <m:sub>
                        <m:r>
                          <a:rPr lang="es-ES" sz="20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  <m:r>
                      <a:rPr lang="es-ES" sz="20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s-ES" sz="2000" b="1" i="1" smtClean="0">
                        <a:latin typeface="Cambria Math" panose="02040503050406030204" pitchFamily="18" charset="0"/>
                      </a:rPr>
                      <m:t>𝟔𝟏𝟖</m:t>
                    </m:r>
                  </m:oMath>
                </a14:m>
                <a:r>
                  <a:rPr lang="en-US" sz="2000" b="1" dirty="0"/>
                  <a:t> 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0750761-F301-4A47-B381-F9AD4EB318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6454" y="855510"/>
                <a:ext cx="2400301" cy="400110"/>
              </a:xfrm>
              <a:prstGeom prst="rect">
                <a:avLst/>
              </a:prstGeom>
              <a:blipFill>
                <a:blip r:embed="rId6"/>
                <a:stretch>
                  <a:fillRect l="-2792"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>
            <a:extLst>
              <a:ext uri="{FF2B5EF4-FFF2-40B4-BE49-F238E27FC236}">
                <a16:creationId xmlns:a16="http://schemas.microsoft.com/office/drawing/2014/main" id="{4EDD8842-1C91-4864-8F56-DE65961BD2F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41739" y="6224802"/>
            <a:ext cx="3609975" cy="571500"/>
          </a:xfrm>
          <a:prstGeom prst="rect">
            <a:avLst/>
          </a:prstGeom>
        </p:spPr>
      </p:pic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348F012A-D91C-4D9A-B1BE-F6ED1C93BB7B}"/>
              </a:ext>
            </a:extLst>
          </p:cNvPr>
          <p:cNvSpPr txBox="1">
            <a:spLocks/>
          </p:cNvSpPr>
          <p:nvPr/>
        </p:nvSpPr>
        <p:spPr>
          <a:xfrm>
            <a:off x="6819257" y="1170909"/>
            <a:ext cx="4972963" cy="15294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AB0520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AB0520"/>
              </a:buClr>
              <a:buFont typeface="Arial"/>
              <a:buChar char="•"/>
              <a:defRPr sz="16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AB0520"/>
              </a:buClr>
              <a:buFont typeface="Arial"/>
              <a:buChar char="•"/>
              <a:defRPr sz="12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AB0520"/>
              </a:buClr>
              <a:buFont typeface="Arial"/>
              <a:buChar char="•"/>
              <a:defRPr sz="12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AB0520"/>
              </a:buClr>
              <a:buFont typeface="Arial"/>
              <a:buChar char="•"/>
              <a:defRPr sz="12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LSB moves upstream as Angle of Attack (AOA) increases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81A26F-EC1F-4D93-A267-1AD657FC943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18962" y="2700344"/>
            <a:ext cx="5173258" cy="340365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0C42E05-D6BB-4094-83B6-90AA94576EF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734" y="2785055"/>
            <a:ext cx="904875" cy="381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A8F3E72-DC39-4C75-998B-A529E82F09F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5635" y="2672153"/>
            <a:ext cx="6063977" cy="352851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24B234D-5BC2-41F4-B46D-79ED4D0A108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6463" y="5579479"/>
            <a:ext cx="713641" cy="11715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CAC0AD8-547A-4591-BEDC-BDE6EF26EC51}"/>
                  </a:ext>
                </a:extLst>
              </p:cNvPr>
              <p:cNvSpPr txBox="1"/>
              <p:nvPr/>
            </p:nvSpPr>
            <p:spPr>
              <a:xfrm>
                <a:off x="6848273" y="2641816"/>
                <a:ext cx="1294413" cy="494872"/>
              </a:xfrm>
              <a:prstGeom prst="rect">
                <a:avLst/>
              </a:prstGeom>
            </p:spPr>
            <p:txBody>
              <a:bodyPr vert="horz" wrap="square" lIns="91440" tIns="45720" rIns="91440" bIns="45720" rtlCol="0" anchor="ctr"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0C234B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𝜶</m:t>
                      </m:r>
                      <m:r>
                        <a:rPr lang="en-US" sz="2000" b="1" i="1" smtClean="0">
                          <a:solidFill>
                            <a:srgbClr val="0C234B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000" b="1" i="1" smtClean="0">
                          <a:solidFill>
                            <a:srgbClr val="0C234B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𝟔</m:t>
                      </m:r>
                      <m:r>
                        <a:rPr lang="en-US" sz="2000" b="1" i="1" smtClean="0">
                          <a:solidFill>
                            <a:srgbClr val="0C234B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US" sz="2000" b="1" dirty="0">
                  <a:solidFill>
                    <a:srgbClr val="0C234B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CAC0AD8-547A-4591-BEDC-BDE6EF26EC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8273" y="2641816"/>
                <a:ext cx="1294413" cy="49487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37B8C8B-B0CB-4A88-9841-61AE29D9154E}"/>
                  </a:ext>
                </a:extLst>
              </p:cNvPr>
              <p:cNvSpPr txBox="1"/>
              <p:nvPr/>
            </p:nvSpPr>
            <p:spPr>
              <a:xfrm>
                <a:off x="913721" y="2645927"/>
                <a:ext cx="1294413" cy="494872"/>
              </a:xfrm>
              <a:prstGeom prst="rect">
                <a:avLst/>
              </a:prstGeom>
            </p:spPr>
            <p:txBody>
              <a:bodyPr vert="horz" wrap="square" lIns="91440" tIns="45720" rIns="91440" bIns="45720" rtlCol="0" anchor="ctr"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0C234B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𝜶</m:t>
                      </m:r>
                      <m:r>
                        <a:rPr lang="en-US" sz="2000" b="1" i="1" smtClean="0">
                          <a:solidFill>
                            <a:srgbClr val="0C234B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000" b="1" i="1" smtClean="0">
                          <a:solidFill>
                            <a:srgbClr val="0C234B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n-US" sz="2000" b="1" i="1" smtClean="0">
                          <a:solidFill>
                            <a:srgbClr val="0C234B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US" sz="2000" b="1" dirty="0">
                  <a:solidFill>
                    <a:srgbClr val="0C234B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37B8C8B-B0CB-4A88-9841-61AE29D915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721" y="2645927"/>
                <a:ext cx="1294413" cy="49487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9131B4C2-A83D-487B-ABD6-0FCD0D7ECAA9}"/>
              </a:ext>
            </a:extLst>
          </p:cNvPr>
          <p:cNvSpPr txBox="1"/>
          <p:nvPr/>
        </p:nvSpPr>
        <p:spPr>
          <a:xfrm>
            <a:off x="6658443" y="6049660"/>
            <a:ext cx="5116753" cy="53684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n-US" sz="1200" dirty="0"/>
              <a:t>Guerra, A., </a:t>
            </a:r>
            <a:r>
              <a:rPr lang="en-US" sz="1200" dirty="0" err="1"/>
              <a:t>Hosseinverdi</a:t>
            </a:r>
            <a:r>
              <a:rPr lang="en-US" sz="1200" dirty="0"/>
              <a:t>, S., Little, J., </a:t>
            </a:r>
            <a:r>
              <a:rPr lang="en-US" sz="1200" dirty="0" err="1"/>
              <a:t>Fasel</a:t>
            </a:r>
            <a:r>
              <a:rPr lang="en-US" sz="1200" dirty="0"/>
              <a:t>, H., “Unsteady Behavior of a Laminar Separation Bubble Subjected to Wing Structural Motion,” </a:t>
            </a:r>
            <a:r>
              <a:rPr lang="en-US" sz="1200" i="1" dirty="0"/>
              <a:t>SciTech, </a:t>
            </a:r>
            <a:r>
              <a:rPr lang="en-US" sz="1200" dirty="0"/>
              <a:t>Dec 2021</a:t>
            </a:r>
          </a:p>
        </p:txBody>
      </p:sp>
    </p:spTree>
    <p:extLst>
      <p:ext uri="{BB962C8B-B14F-4D97-AF65-F5344CB8AC3E}">
        <p14:creationId xmlns:p14="http://schemas.microsoft.com/office/powerpoint/2010/main" val="2865517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411B724-4EB9-462D-A289-0B7841CAB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7AAD3-382C-4F2A-B12A-624E141016FA}" type="slidenum">
              <a:rPr lang="en-US" smtClean="0"/>
              <a:t>6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27FA3A1-A28A-4A8F-A63B-AF03619E2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Swept Wing Flow Condition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A9A972B-3664-4766-821F-B0E3DBA725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7267" y="902781"/>
            <a:ext cx="5419725" cy="5435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0AC5196-30A7-49A1-B05B-6A7297F30C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463" y="5579479"/>
            <a:ext cx="713641" cy="11715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3">
                <a:extLst>
                  <a:ext uri="{FF2B5EF4-FFF2-40B4-BE49-F238E27FC236}">
                    <a16:creationId xmlns:a16="http://schemas.microsoft.com/office/drawing/2014/main" id="{34ACCEBA-0335-4E41-AADC-150F1E2B496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20104" y="902781"/>
                <a:ext cx="5275896" cy="441216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Clr>
                    <a:srgbClr val="AB0520"/>
                  </a:buClr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Verdana"/>
                    <a:ea typeface="+mn-ea"/>
                    <a:cs typeface="Verdana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Clr>
                    <a:srgbClr val="AB0520"/>
                  </a:buClr>
                  <a:buFont typeface="Arial"/>
                  <a:buChar char="•"/>
                  <a:defRPr sz="1600" kern="1200">
                    <a:solidFill>
                      <a:schemeClr val="tx1"/>
                    </a:solidFill>
                    <a:latin typeface="Verdana"/>
                    <a:ea typeface="+mn-ea"/>
                    <a:cs typeface="Verdana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Clr>
                    <a:srgbClr val="AB0520"/>
                  </a:buClr>
                  <a:buFont typeface="Arial"/>
                  <a:buChar char="•"/>
                  <a:defRPr sz="1200" kern="1200">
                    <a:solidFill>
                      <a:schemeClr val="tx1"/>
                    </a:solidFill>
                    <a:latin typeface="Verdana"/>
                    <a:ea typeface="+mn-ea"/>
                    <a:cs typeface="Verdana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Clr>
                    <a:srgbClr val="AB0520"/>
                  </a:buClr>
                  <a:buFont typeface="Arial"/>
                  <a:buChar char="•"/>
                  <a:defRPr sz="1200" kern="1200">
                    <a:solidFill>
                      <a:schemeClr val="tx1"/>
                    </a:solidFill>
                    <a:latin typeface="Verdana"/>
                    <a:ea typeface="+mn-ea"/>
                    <a:cs typeface="Verdana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Clr>
                    <a:srgbClr val="AB0520"/>
                  </a:buClr>
                  <a:buFont typeface="Arial"/>
                  <a:buChar char="•"/>
                  <a:defRPr sz="1200" kern="1200">
                    <a:solidFill>
                      <a:schemeClr val="tx1"/>
                    </a:solidFill>
                    <a:latin typeface="Verdana"/>
                    <a:ea typeface="+mn-ea"/>
                    <a:cs typeface="Verdana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800" dirty="0"/>
                  <a:t>Flow condition: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 smtClean="0">
                        <a:latin typeface="Cambria Math" panose="02040503050406030204" pitchFamily="18" charset="0"/>
                      </a:rPr>
                      <m:t>Λ</m:t>
                    </m:r>
                    <m:r>
                      <a:rPr lang="en-US" sz="2400" i="1" smtClean="0">
                        <a:latin typeface="Cambria Math" panose="02040503050406030204" pitchFamily="18" charset="0"/>
                      </a:rPr>
                      <m:t>=35°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000" dirty="0"/>
                  <a:t>(sweep angle)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𝑅𝑒</m:t>
                    </m:r>
                    <m:r>
                      <a:rPr lang="en-US" sz="240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smtClean="0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∞</m:t>
                            </m:r>
                          </m:sub>
                        </m:sSub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𝑣</m:t>
                        </m:r>
                      </m:den>
                    </m:f>
                    <m:r>
                      <a:rPr lang="en-US" sz="240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US" sz="2400" i="1" dirty="0">
                    <a:ea typeface="Cambria Math" panose="02040503050406030204" pitchFamily="18" charset="0"/>
                  </a:rPr>
                  <a:t> </a:t>
                </a:r>
                <a:r>
                  <a:rPr lang="en-US" sz="2000" dirty="0">
                    <a:ea typeface="Cambria Math" panose="02040503050406030204" pitchFamily="18" charset="0"/>
                  </a:rPr>
                  <a:t>(same as </a:t>
                </a:r>
                <a:r>
                  <a:rPr lang="en-US" sz="2000" dirty="0" err="1">
                    <a:ea typeface="Cambria Math" panose="02040503050406030204" pitchFamily="18" charset="0"/>
                  </a:rPr>
                  <a:t>unswept</a:t>
                </a:r>
                <a:r>
                  <a:rPr lang="en-US" sz="2000" dirty="0">
                    <a:ea typeface="Cambria Math" panose="02040503050406030204" pitchFamily="18" charset="0"/>
                  </a:rPr>
                  <a:t> case)</a:t>
                </a:r>
                <a:endParaRPr lang="en-US" sz="2000" i="1" dirty="0">
                  <a:ea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𝑅𝑒</m:t>
                        </m:r>
                      </m:e>
                      <m:sub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∞</m:t>
                            </m:r>
                          </m:sub>
                        </m:sSub>
                      </m:sub>
                    </m:sSub>
                    <m:r>
                      <a:rPr lang="en-US" sz="240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∞</m:t>
                            </m:r>
                          </m:sub>
                        </m:sSub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𝑣</m:t>
                        </m:r>
                      </m:den>
                    </m:f>
                    <m:r>
                      <a:rPr lang="en-US" sz="240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𝑅𝑒</m:t>
                        </m:r>
                      </m:num>
                      <m:den>
                        <m:func>
                          <m:func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m:rPr>
                                <m:sty m:val="p"/>
                              </m:rPr>
                              <a:rPr lang="el-GR" sz="2400" i="1">
                                <a:latin typeface="Cambria Math" panose="02040503050406030204" pitchFamily="18" charset="0"/>
                              </a:rPr>
                              <m:t>Λ</m:t>
                            </m:r>
                          </m:e>
                        </m:func>
                      </m:den>
                    </m:f>
                    <m:r>
                      <a:rPr lang="en-US" sz="2400" i="1" smtClean="0">
                        <a:latin typeface="Cambria Math" panose="02040503050406030204" pitchFamily="18" charset="0"/>
                      </a:rPr>
                      <m:t>=2.44</m:t>
                    </m:r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endParaRPr lang="en-US" sz="2000" dirty="0"/>
              </a:p>
              <a:p>
                <a:r>
                  <a:rPr lang="en-US" sz="2800" dirty="0"/>
                  <a:t>Spanwise shedding of structures parallel to leading edge</a:t>
                </a:r>
              </a:p>
              <a:p>
                <a:pPr marL="457200" lvl="1" indent="0">
                  <a:buFont typeface="Arial"/>
                  <a:buNone/>
                </a:pPr>
                <a:endParaRPr lang="en-US" i="1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Content Placeholder 3">
                <a:extLst>
                  <a:ext uri="{FF2B5EF4-FFF2-40B4-BE49-F238E27FC236}">
                    <a16:creationId xmlns:a16="http://schemas.microsoft.com/office/drawing/2014/main" id="{34ACCEBA-0335-4E41-AADC-150F1E2B49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104" y="902781"/>
                <a:ext cx="5275896" cy="4412169"/>
              </a:xfrm>
              <a:prstGeom prst="rect">
                <a:avLst/>
              </a:prstGeom>
              <a:blipFill>
                <a:blip r:embed="rId5"/>
                <a:stretch>
                  <a:fillRect l="-2081" t="-1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21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8E295A8-C7CB-4F66-B1B4-9AA4A2A8B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7AAD3-382C-4F2A-B12A-624E141016FA}" type="slidenum">
              <a:rPr lang="en-US" smtClean="0"/>
              <a:t>7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DF02C83-1193-480C-859E-7F70D0DD7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Baseline Characterization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EE981A-6094-4E23-A4A8-F46BBBDD20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832" y="1666868"/>
            <a:ext cx="3950245" cy="3936263"/>
          </a:xfrm>
        </p:spPr>
        <p:txBody>
          <a:bodyPr>
            <a:normAutofit/>
          </a:bodyPr>
          <a:lstStyle/>
          <a:p>
            <a:r>
              <a:rPr lang="en-US" sz="2400" dirty="0"/>
              <a:t>Strong correlation and similar overall behavior</a:t>
            </a:r>
          </a:p>
          <a:p>
            <a:endParaRPr lang="en-US" sz="2400" dirty="0"/>
          </a:p>
          <a:p>
            <a:r>
              <a:rPr lang="en-US" sz="2400" dirty="0"/>
              <a:t>Similar LSB structure</a:t>
            </a:r>
          </a:p>
          <a:p>
            <a:pPr lvl="1"/>
            <a:r>
              <a:rPr lang="en-US" sz="2400" dirty="0"/>
              <a:t>Same separation and reattachment location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8E11D48-3D40-4FB6-82E1-6E0DED2C9A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463" y="5579479"/>
            <a:ext cx="713641" cy="117154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052E3B5-BB8B-4C44-A2D6-223B4DEAD0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4548" y="953709"/>
            <a:ext cx="7910754" cy="5362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096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6B27FB1-D845-41B2-824F-4E71D0AB7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7AAD3-382C-4F2A-B12A-624E141016FA}" type="slidenum">
              <a:rPr lang="en-US" smtClean="0"/>
              <a:t>8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351860F-4E14-40B0-BA4D-1F3AD6DB1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Pressure Distribution Comparison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78E121C-CA0F-493A-93DD-4E4676CEB4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463" y="5579479"/>
            <a:ext cx="713641" cy="1171540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664682D-7D06-4A30-8BB2-F9EAF54353E0}"/>
              </a:ext>
            </a:extLst>
          </p:cNvPr>
          <p:cNvSpPr txBox="1">
            <a:spLocks/>
          </p:cNvSpPr>
          <p:nvPr/>
        </p:nvSpPr>
        <p:spPr>
          <a:xfrm>
            <a:off x="2844045" y="5410726"/>
            <a:ext cx="7270434" cy="110331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AB0520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AB0520"/>
              </a:buClr>
              <a:buFont typeface="Arial"/>
              <a:buChar char="•"/>
              <a:defRPr sz="16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AB0520"/>
              </a:buClr>
              <a:buFont typeface="Arial"/>
              <a:buChar char="•"/>
              <a:defRPr sz="12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AB0520"/>
              </a:buClr>
              <a:buFont typeface="Arial"/>
              <a:buChar char="•"/>
              <a:defRPr sz="12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AB0520"/>
              </a:buClr>
              <a:buFont typeface="Arial"/>
              <a:buChar char="•"/>
              <a:defRPr sz="12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Static pressure measurements for:</a:t>
            </a:r>
          </a:p>
          <a:p>
            <a:pPr lvl="1"/>
            <a:r>
              <a:rPr lang="en-US" sz="2000" dirty="0"/>
              <a:t>AOA: -5° to 14° (0.5° increments)</a:t>
            </a:r>
          </a:p>
          <a:p>
            <a:pPr lvl="1"/>
            <a:r>
              <a:rPr lang="en-US" sz="2000" dirty="0"/>
              <a:t>Re: 100,000 to 300,000 (50,000 increments)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F5957BE-87A7-4279-9087-906B730A10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343" y="1103319"/>
            <a:ext cx="5551714" cy="412891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0EA27E0-F5E8-410E-BE01-670EA51A47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3972" y="1103318"/>
            <a:ext cx="5791504" cy="4127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032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C1D40E7-D03F-4627-8064-7380F7E7C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7AAD3-382C-4F2A-B12A-624E141016FA}" type="slidenum">
              <a:rPr lang="en-US" smtClean="0"/>
              <a:t>9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9469B74-ECF8-4097-A9FD-6A415C9F3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                                                Next Steps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81DC4E-F461-43A4-8C27-4D63374A33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21" y="1016233"/>
            <a:ext cx="4799019" cy="2971732"/>
          </a:xfrm>
        </p:spPr>
        <p:txBody>
          <a:bodyPr/>
          <a:lstStyle/>
          <a:p>
            <a:r>
              <a:rPr lang="en-US" sz="2200" dirty="0"/>
              <a:t>Observe similar LSB on both swept and </a:t>
            </a:r>
            <a:r>
              <a:rPr lang="en-US" sz="2200" dirty="0" err="1"/>
              <a:t>unswept</a:t>
            </a:r>
            <a:r>
              <a:rPr lang="en-US" sz="2200" dirty="0"/>
              <a:t> wing</a:t>
            </a:r>
          </a:p>
          <a:p>
            <a:pPr lvl="1"/>
            <a:r>
              <a:rPr lang="en-US" sz="2200" dirty="0"/>
              <a:t>Same separation and reattachment location</a:t>
            </a:r>
          </a:p>
          <a:p>
            <a:pPr lvl="1"/>
            <a:r>
              <a:rPr lang="en-US" sz="2200" dirty="0"/>
              <a:t>Coefficient of pressure plots correlate 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CCB2C50-9263-43DC-91D7-F6741AB17E0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82617" y="1009209"/>
            <a:ext cx="5394950" cy="2971732"/>
          </a:xfrm>
        </p:spPr>
        <p:txBody>
          <a:bodyPr>
            <a:normAutofit/>
          </a:bodyPr>
          <a:lstStyle/>
          <a:p>
            <a:r>
              <a:rPr lang="en-US" sz="2200" dirty="0"/>
              <a:t>Conduct different measurement methods (PIV, IR) on fixed, swept wing to expand comparison</a:t>
            </a:r>
          </a:p>
          <a:p>
            <a:r>
              <a:rPr lang="en-US" sz="2200" dirty="0"/>
              <a:t>Analyze effect of motion and sweep on LSB</a:t>
            </a:r>
          </a:p>
          <a:p>
            <a:pPr lvl="1"/>
            <a:r>
              <a:rPr lang="en-US" sz="2200" dirty="0"/>
              <a:t>Shaker will plunge wing at selected frequencies</a:t>
            </a:r>
          </a:p>
          <a:p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7D6BF98-1B25-4F1F-9D14-2E6A9A404ECC}"/>
              </a:ext>
            </a:extLst>
          </p:cNvPr>
          <p:cNvCxnSpPr/>
          <p:nvPr/>
        </p:nvCxnSpPr>
        <p:spPr>
          <a:xfrm>
            <a:off x="6096000" y="889733"/>
            <a:ext cx="0" cy="5591175"/>
          </a:xfrm>
          <a:prstGeom prst="line">
            <a:avLst/>
          </a:prstGeom>
          <a:ln w="38100">
            <a:solidFill>
              <a:srgbClr val="0C234B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96C7ECF2-DBCB-4D2B-B3BE-9709790804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463" y="5579479"/>
            <a:ext cx="713641" cy="11715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BEE24B8-F77F-4639-ABC0-3DD712E2F3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495" b="91124" l="6742" r="89888">
                        <a14:foregroundMark x1="11461" y1="62327" x2="6966" y2="80473"/>
                        <a14:foregroundMark x1="6966" y1="80473" x2="15730" y2="64892"/>
                        <a14:foregroundMark x1="15730" y1="64892" x2="11685" y2="62525"/>
                        <a14:foregroundMark x1="73419" y1="90902" x2="71375" y2="92990"/>
                        <a14:foregroundMark x1="85169" y1="78895" x2="73577" y2="90740"/>
                        <a14:foregroundMark x1="22520" y1="24035" x2="24642" y2="18318"/>
                        <a14:foregroundMark x1="69829" y1="11679" x2="76348" y2="17054"/>
                        <a14:foregroundMark x1="79827" y1="27326" x2="73483" y2="38462"/>
                        <a14:foregroundMark x1="73483" y1="38462" x2="71685" y2="39053"/>
                        <a14:backgroundMark x1="19775" y1="91321" x2="68090" y2="94477"/>
                        <a14:backgroundMark x1="68090" y1="94477" x2="23820" y2="89546"/>
                        <a14:backgroundMark x1="23820" y1="89546" x2="18652" y2="90335"/>
                        <a14:backgroundMark x1="20674" y1="22880" x2="13483" y2="30178"/>
                        <a14:backgroundMark x1="23146" y1="13807" x2="43820" y2="8087"/>
                        <a14:backgroundMark x1="43820" y1="8087" x2="66517" y2="8087"/>
                        <a14:backgroundMark x1="66517" y1="8087" x2="71685" y2="9665"/>
                        <a14:backgroundMark x1="78652" y1="14201" x2="85618" y2="15187"/>
                        <a14:backgroundMark x1="82247" y1="17949" x2="87191" y2="25049"/>
                        <a14:backgroundMark x1="68090" y1="92702" x2="62247" y2="96450"/>
                        <a14:backgroundMark x1="68539" y1="93294" x2="64270" y2="94675"/>
                        <a14:backgroundMark x1="68090" y1="92702" x2="67640" y2="96647"/>
                        <a14:backgroundMark x1="74831" y1="93688" x2="73933" y2="92110"/>
                        <a14:backgroundMark x1="76180" y1="95858" x2="76854" y2="93294"/>
                        <a14:backgroundMark x1="76854" y1="92308" x2="77079" y2="9132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05059" y="3491396"/>
            <a:ext cx="2692238" cy="306733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430AE2B-45A8-4F3E-B898-3549BF308D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3721" y="3375862"/>
            <a:ext cx="4681633" cy="317360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4A47CA6-E239-4512-81BF-3D69EB550AED}"/>
              </a:ext>
            </a:extLst>
          </p:cNvPr>
          <p:cNvSpPr txBox="1"/>
          <p:nvPr/>
        </p:nvSpPr>
        <p:spPr>
          <a:xfrm>
            <a:off x="7889101" y="6255551"/>
            <a:ext cx="2608196" cy="60635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n-US" sz="1600" dirty="0"/>
              <a:t>Source: Vibration Research</a:t>
            </a:r>
          </a:p>
        </p:txBody>
      </p:sp>
    </p:spTree>
    <p:extLst>
      <p:ext uri="{BB962C8B-B14F-4D97-AF65-F5344CB8AC3E}">
        <p14:creationId xmlns:p14="http://schemas.microsoft.com/office/powerpoint/2010/main" val="4193142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UofA_Little_Powerpoint_16-9_v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AB0520"/>
        </a:solidFill>
        <a:ln>
          <a:noFill/>
        </a:ln>
        <a:effectLst/>
      </a:spPr>
      <a:bodyPr rtlCol="0" anchor="ctr"/>
      <a:lstStyle>
        <a:defPPr algn="ctr">
          <a:defRPr sz="180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ctr">
        <a:normAutofit/>
      </a:bodyPr>
      <a:lstStyle>
        <a:defPPr>
          <a:defRPr sz="2000" dirty="0" smtClean="0">
            <a:solidFill>
              <a:srgbClr val="0C234B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UofA_Little_Powerpoint_16-9_v2.potx" id="{A3312F0C-1945-421A-8AD3-72FA2F39E902}" vid="{09FA7465-73E0-4185-987F-57964FBFBBD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UofA_Little_Powerpoint_16-9_v2</Template>
  <TotalTime>8312</TotalTime>
  <Words>569</Words>
  <Application>Microsoft Office PowerPoint</Application>
  <PresentationFormat>Widescreen</PresentationFormat>
  <Paragraphs>95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Cambria Math</vt:lpstr>
      <vt:lpstr>Verdana</vt:lpstr>
      <vt:lpstr>UofA_Little_Powerpoint_16-9_v2</vt:lpstr>
      <vt:lpstr>PowerPoint Presentation</vt:lpstr>
      <vt:lpstr>Laminar Separation Bubble (LSB)</vt:lpstr>
      <vt:lpstr>Experimental Setup</vt:lpstr>
      <vt:lpstr>Equipment</vt:lpstr>
      <vt:lpstr>LSB Results (Unswept Wing)</vt:lpstr>
      <vt:lpstr>Swept Wing Flow Condition</vt:lpstr>
      <vt:lpstr>Baseline Characterization</vt:lpstr>
      <vt:lpstr>Pressure Distribution Comparison</vt:lpstr>
      <vt:lpstr>Conclusion                                                Next Steps</vt:lpstr>
      <vt:lpstr>PowerPoint Presentation</vt:lpstr>
    </vt:vector>
  </TitlesOfParts>
  <Company>University of Arizona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Singh, Ashish - (attinesh)</dc:creator>
  <cp:lastModifiedBy>davisp747@yahoo.com</cp:lastModifiedBy>
  <cp:revision>252</cp:revision>
  <dcterms:created xsi:type="dcterms:W3CDTF">2019-09-16T16:09:25Z</dcterms:created>
  <dcterms:modified xsi:type="dcterms:W3CDTF">2022-04-09T02:23:55Z</dcterms:modified>
</cp:coreProperties>
</file>